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6"/>
  </p:notesMasterIdLst>
  <p:sldIdLst>
    <p:sldId id="257" r:id="rId2"/>
    <p:sldId id="258" r:id="rId3"/>
    <p:sldId id="269" r:id="rId4"/>
    <p:sldId id="259" r:id="rId5"/>
    <p:sldId id="260" r:id="rId6"/>
    <p:sldId id="271" r:id="rId7"/>
    <p:sldId id="262" r:id="rId8"/>
    <p:sldId id="272" r:id="rId9"/>
    <p:sldId id="273" r:id="rId10"/>
    <p:sldId id="274" r:id="rId11"/>
    <p:sldId id="270" r:id="rId12"/>
    <p:sldId id="285" r:id="rId13"/>
    <p:sldId id="275" r:id="rId14"/>
    <p:sldId id="268" r:id="rId15"/>
    <p:sldId id="263" r:id="rId16"/>
    <p:sldId id="276" r:id="rId17"/>
    <p:sldId id="278" r:id="rId18"/>
    <p:sldId id="279" r:id="rId19"/>
    <p:sldId id="283" r:id="rId20"/>
    <p:sldId id="284" r:id="rId21"/>
    <p:sldId id="266" r:id="rId22"/>
    <p:sldId id="277" r:id="rId23"/>
    <p:sldId id="267"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BAB13-7E4B-424F-915A-BF68430F95AE}" type="datetimeFigureOut">
              <a:rPr lang="en-IN" smtClean="0"/>
              <a:t>05-06-2021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A1B83-565B-4080-8204-35A240B28866}" type="slidenum">
              <a:rPr lang="en-IN" smtClean="0"/>
              <a:t>‹#›</a:t>
            </a:fld>
            <a:endParaRPr lang="en-IN"/>
          </a:p>
        </p:txBody>
      </p:sp>
    </p:spTree>
    <p:extLst>
      <p:ext uri="{BB962C8B-B14F-4D97-AF65-F5344CB8AC3E}">
        <p14:creationId xmlns:p14="http://schemas.microsoft.com/office/powerpoint/2010/main" val="3596303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409482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151039119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259131537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4998006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3958504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130995296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366268184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4198808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34560153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60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211888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2764615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430261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364436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2291516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1655584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2695407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890C3D-6A29-4512-9A74-3ED1CA07AAB9}" type="slidenum">
              <a:rPr lang="en-IN" smtClean="0"/>
              <a:t>‹#›</a:t>
            </a:fld>
            <a:endParaRPr lang="en-IN"/>
          </a:p>
        </p:txBody>
      </p:sp>
    </p:spTree>
    <p:extLst>
      <p:ext uri="{BB962C8B-B14F-4D97-AF65-F5344CB8AC3E}">
        <p14:creationId xmlns:p14="http://schemas.microsoft.com/office/powerpoint/2010/main" val="42765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C890C3D-6A29-4512-9A74-3ED1CA07AAB9}" type="slidenum">
              <a:rPr lang="en-IN" smtClean="0"/>
              <a:t>‹#›</a:t>
            </a:fld>
            <a:endParaRPr lang="en-IN"/>
          </a:p>
        </p:txBody>
      </p:sp>
    </p:spTree>
    <p:extLst>
      <p:ext uri="{BB962C8B-B14F-4D97-AF65-F5344CB8AC3E}">
        <p14:creationId xmlns:p14="http://schemas.microsoft.com/office/powerpoint/2010/main" val="271232254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hyperlink" Target="https://scopedatabase.com/Sourceid/00000003" TargetMode="External"/><Relationship Id="rId4" Type="http://schemas.openxmlformats.org/officeDocument/2006/relationships/hyperlink" Target="https://www.scopus.com/sourceid/2110098311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extLst>
              <a:ext uri="{BEBA8EAE-BF5A-486C-A8C5-ECC9F3942E4B}">
                <a14:imgProps xmlns:a14="http://schemas.microsoft.com/office/drawing/2010/main">
                  <a14:imgLayer r:embed="rId3">
                    <a14:imgEffect>
                      <a14:artisticPaintBrush/>
                    </a14:imgEffect>
                  </a14:imgLayer>
                </a14:imgProps>
              </a:ext>
            </a:extLst>
          </a:blip>
          <a:srcRect/>
          <a:stretch>
            <a:fillRect t="-7000" b="-7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22BD17-5000-4D1B-A0CF-697A15875388}"/>
              </a:ext>
            </a:extLst>
          </p:cNvPr>
          <p:cNvSpPr/>
          <p:nvPr/>
        </p:nvSpPr>
        <p:spPr>
          <a:xfrm>
            <a:off x="2259987" y="1058956"/>
            <a:ext cx="7300312" cy="288151"/>
          </a:xfrm>
          <a:prstGeom prst="rect">
            <a:avLst/>
          </a:prstGeom>
        </p:spPr>
        <p:txBody>
          <a:bodyPr wrap="none" lIns="0" tIns="0" rIns="0" bIns="0"/>
          <a:lstStyle/>
          <a:p>
            <a:pPr>
              <a:defRPr/>
            </a:pPr>
            <a:r>
              <a:rPr lang="en-US" sz="2814" b="1" spc="-45" dirty="0">
                <a:latin typeface="Calibri"/>
              </a:rPr>
              <a:t>    B. Tech ECE FINAL YEAR PROJECT -FINAL REVIEW</a:t>
            </a:r>
          </a:p>
        </p:txBody>
      </p:sp>
      <p:sp>
        <p:nvSpPr>
          <p:cNvPr id="3" name="Rectangle 2">
            <a:extLst>
              <a:ext uri="{FF2B5EF4-FFF2-40B4-BE49-F238E27FC236}">
                <a16:creationId xmlns:a16="http://schemas.microsoft.com/office/drawing/2014/main" id="{23C9CB4C-BF79-4DCE-8C15-89CDED1B10F3}"/>
              </a:ext>
            </a:extLst>
          </p:cNvPr>
          <p:cNvSpPr/>
          <p:nvPr/>
        </p:nvSpPr>
        <p:spPr>
          <a:xfrm>
            <a:off x="2089977" y="2173187"/>
            <a:ext cx="7640331" cy="2967958"/>
          </a:xfrm>
          <a:prstGeom prst="rect">
            <a:avLst/>
          </a:prstGeom>
        </p:spPr>
        <p:txBody>
          <a:bodyPr lIns="0" tIns="0" rIns="0" bIns="0"/>
          <a:lstStyle/>
          <a:p>
            <a:pPr marL="138318" algn="ctr">
              <a:spcAft>
                <a:spcPts val="953"/>
              </a:spcAft>
              <a:defRPr/>
            </a:pPr>
            <a:r>
              <a:rPr lang="en-US" sz="3449" b="1" spc="-45"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0000"/>
                </a:solidFill>
                <a:latin typeface="Calibri"/>
              </a:rPr>
              <a:t>Real-Time Air Quality Monitoring and its predictions</a:t>
            </a:r>
          </a:p>
          <a:p>
            <a:pPr marL="403428" algn="ctr">
              <a:spcAft>
                <a:spcPts val="4574"/>
              </a:spcAft>
              <a:defRPr/>
            </a:pPr>
            <a:r>
              <a:rPr lang="en-US" sz="2178" i="1" dirty="0">
                <a:latin typeface="Calibri"/>
              </a:rPr>
              <a:t> Using IOT to send data</a:t>
            </a:r>
            <a:r>
              <a:rPr lang="en-US" sz="2178" i="1" dirty="0">
                <a:ln>
                  <a:solidFill>
                    <a:schemeClr val="accent1"/>
                  </a:solidFill>
                </a:ln>
                <a:latin typeface="Calibri"/>
              </a:rPr>
              <a:t> </a:t>
            </a:r>
            <a:r>
              <a:rPr lang="en-US" sz="2178" i="1" dirty="0">
                <a:latin typeface="Calibri"/>
              </a:rPr>
              <a:t>gathered by the hardware configuration to an intuitive website and using prediction algorithms to determine if area is safe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62B1-BF1D-4549-AB2F-7798DED3995F}"/>
              </a:ext>
            </a:extLst>
          </p:cNvPr>
          <p:cNvSpPr>
            <a:spLocks noGrp="1"/>
          </p:cNvSpPr>
          <p:nvPr>
            <p:ph type="title"/>
          </p:nvPr>
        </p:nvSpPr>
        <p:spPr>
          <a:xfrm>
            <a:off x="646111" y="452718"/>
            <a:ext cx="9706429" cy="947457"/>
          </a:xfrm>
        </p:spPr>
        <p:txBody>
          <a:bodyPr/>
          <a:lstStyle/>
          <a:p>
            <a:r>
              <a:rPr lang="en-IN" sz="3200" dirty="0"/>
              <a:t>METHODOLOGY(End-user experience aspect)</a:t>
            </a:r>
          </a:p>
        </p:txBody>
      </p:sp>
      <p:sp>
        <p:nvSpPr>
          <p:cNvPr id="3" name="Content Placeholder 2">
            <a:extLst>
              <a:ext uri="{FF2B5EF4-FFF2-40B4-BE49-F238E27FC236}">
                <a16:creationId xmlns:a16="http://schemas.microsoft.com/office/drawing/2014/main" id="{F051B01E-D22F-4618-8DBB-DEE81D5AAF49}"/>
              </a:ext>
            </a:extLst>
          </p:cNvPr>
          <p:cNvSpPr>
            <a:spLocks noGrp="1"/>
          </p:cNvSpPr>
          <p:nvPr>
            <p:ph idx="1"/>
          </p:nvPr>
        </p:nvSpPr>
        <p:spPr>
          <a:xfrm>
            <a:off x="646111" y="1605243"/>
            <a:ext cx="9174164" cy="4500282"/>
          </a:xfrm>
        </p:spPr>
        <p:txBody>
          <a:bodyPr/>
          <a:lstStyle/>
          <a:p>
            <a:r>
              <a:rPr lang="en-IN" dirty="0"/>
              <a:t>Now that we have set-up and are able to gather data from the sensors and output of prediction algorithms, we needed a canvas where people can access the data.</a:t>
            </a:r>
          </a:p>
          <a:p>
            <a:r>
              <a:rPr lang="en-IN" dirty="0"/>
              <a:t>For this purpose, we created a website using html and </a:t>
            </a:r>
            <a:r>
              <a:rPr lang="en-IN" dirty="0" err="1"/>
              <a:t>css</a:t>
            </a:r>
            <a:r>
              <a:rPr lang="en-IN" dirty="0"/>
              <a:t>. </a:t>
            </a:r>
          </a:p>
          <a:p>
            <a:r>
              <a:rPr lang="en-IN" dirty="0"/>
              <a:t>In the website, we provided information about Pollution, why we need to take it seriously and few solutions to reduce Air Pollution provided by WHO.</a:t>
            </a:r>
          </a:p>
          <a:p>
            <a:r>
              <a:rPr lang="en-IN" dirty="0"/>
              <a:t>There is a clickable link, which when clicked redirects you to all the sensor data being shown in Real-Time.</a:t>
            </a:r>
          </a:p>
          <a:p>
            <a:r>
              <a:rPr lang="en-IN" dirty="0"/>
              <a:t>We also provided clickable links for Machine and Deep learning on the website which redirects you to the code where you can give current data as input to find out if an area is safe or not</a:t>
            </a:r>
          </a:p>
        </p:txBody>
      </p:sp>
      <p:sp>
        <p:nvSpPr>
          <p:cNvPr id="4" name="Slide Number Placeholder 3">
            <a:extLst>
              <a:ext uri="{FF2B5EF4-FFF2-40B4-BE49-F238E27FC236}">
                <a16:creationId xmlns:a16="http://schemas.microsoft.com/office/drawing/2014/main" id="{4578E6A5-13F2-4FFC-BAC7-663533090D35}"/>
              </a:ext>
            </a:extLst>
          </p:cNvPr>
          <p:cNvSpPr>
            <a:spLocks noGrp="1"/>
          </p:cNvSpPr>
          <p:nvPr>
            <p:ph type="sldNum" sz="quarter" idx="12"/>
          </p:nvPr>
        </p:nvSpPr>
        <p:spPr/>
        <p:txBody>
          <a:bodyPr/>
          <a:lstStyle/>
          <a:p>
            <a:fld id="{FC890C3D-6A29-4512-9A74-3ED1CA07AAB9}" type="slidenum">
              <a:rPr lang="en-IN" smtClean="0"/>
              <a:t>10</a:t>
            </a:fld>
            <a:endParaRPr lang="en-IN"/>
          </a:p>
        </p:txBody>
      </p:sp>
    </p:spTree>
    <p:extLst>
      <p:ext uri="{BB962C8B-B14F-4D97-AF65-F5344CB8AC3E}">
        <p14:creationId xmlns:p14="http://schemas.microsoft.com/office/powerpoint/2010/main" val="39668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080C-7347-45DE-BBCB-537BB99E9230}"/>
              </a:ext>
            </a:extLst>
          </p:cNvPr>
          <p:cNvSpPr>
            <a:spLocks noGrp="1"/>
          </p:cNvSpPr>
          <p:nvPr>
            <p:ph type="title"/>
          </p:nvPr>
        </p:nvSpPr>
        <p:spPr>
          <a:xfrm>
            <a:off x="143934" y="213065"/>
            <a:ext cx="8596668" cy="793072"/>
          </a:xfrm>
        </p:spPr>
        <p:txBody>
          <a:bodyPr/>
          <a:lstStyle/>
          <a:p>
            <a:r>
              <a:rPr lang="en-IN" sz="3200" dirty="0"/>
              <a:t>PROBLEMS FACED AND HOW WE FIXED THEM</a:t>
            </a:r>
          </a:p>
        </p:txBody>
      </p:sp>
      <p:sp>
        <p:nvSpPr>
          <p:cNvPr id="4" name="Slide Number Placeholder 3">
            <a:extLst>
              <a:ext uri="{FF2B5EF4-FFF2-40B4-BE49-F238E27FC236}">
                <a16:creationId xmlns:a16="http://schemas.microsoft.com/office/drawing/2014/main" id="{6A7AF566-155A-4C0B-876F-186B901C40B5}"/>
              </a:ext>
            </a:extLst>
          </p:cNvPr>
          <p:cNvSpPr>
            <a:spLocks noGrp="1"/>
          </p:cNvSpPr>
          <p:nvPr>
            <p:ph type="sldNum" sz="quarter" idx="12"/>
          </p:nvPr>
        </p:nvSpPr>
        <p:spPr/>
        <p:txBody>
          <a:bodyPr/>
          <a:lstStyle/>
          <a:p>
            <a:fld id="{FC890C3D-6A29-4512-9A74-3ED1CA07AAB9}" type="slidenum">
              <a:rPr lang="en-IN" smtClean="0"/>
              <a:t>11</a:t>
            </a:fld>
            <a:endParaRPr lang="en-IN"/>
          </a:p>
        </p:txBody>
      </p:sp>
      <p:sp>
        <p:nvSpPr>
          <p:cNvPr id="3" name="Content Placeholder 2">
            <a:extLst>
              <a:ext uri="{FF2B5EF4-FFF2-40B4-BE49-F238E27FC236}">
                <a16:creationId xmlns:a16="http://schemas.microsoft.com/office/drawing/2014/main" id="{232C189B-0F8C-4B51-B882-387A9BB398BC}"/>
              </a:ext>
            </a:extLst>
          </p:cNvPr>
          <p:cNvSpPr>
            <a:spLocks noGrp="1"/>
          </p:cNvSpPr>
          <p:nvPr>
            <p:ph idx="1"/>
          </p:nvPr>
        </p:nvSpPr>
        <p:spPr>
          <a:xfrm>
            <a:off x="143934" y="1331259"/>
            <a:ext cx="8946541" cy="4195481"/>
          </a:xfrm>
        </p:spPr>
        <p:txBody>
          <a:bodyPr>
            <a:normAutofit fontScale="92500" lnSpcReduction="10000"/>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Challenges with Accuracy</a:t>
            </a:r>
            <a:endParaRPr lang="en-IN" sz="18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An issue we faced was </a:t>
            </a:r>
            <a:r>
              <a:rPr lang="en-US" sz="1800" dirty="0" err="1">
                <a:effectLst/>
                <a:latin typeface="Times New Roman" panose="02020603050405020304" pitchFamily="18" charset="0"/>
                <a:ea typeface="Times New Roman" panose="02020603050405020304" pitchFamily="18" charset="0"/>
              </a:rPr>
              <a:t>NodeMCU</a:t>
            </a:r>
            <a:r>
              <a:rPr lang="en-US" sz="1800" dirty="0">
                <a:effectLst/>
                <a:latin typeface="Times New Roman" panose="02020603050405020304" pitchFamily="18" charset="0"/>
                <a:ea typeface="Times New Roman" panose="02020603050405020304" pitchFamily="18" charset="0"/>
              </a:rPr>
              <a:t> was unable to sit well with the breadboard. As a solution we used male-to-female jumper wires and connected it to the breadboard. This gave rise to another problem. We were unable to use resistors to regulate voltage levels so the sensors showed unregulated values. So we decided this can only be fixed through the software route. So we did extensive library search and found and modified suitable libraries which now shows accurate results.</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Means to display results</a:t>
            </a:r>
            <a:endParaRPr lang="en-IN" sz="18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We were initially planning to make an app to display results but few of the teammates were unable to use it as they had an </a:t>
            </a:r>
            <a:r>
              <a:rPr lang="en-US" sz="1800" dirty="0" err="1">
                <a:effectLst/>
                <a:latin typeface="Times New Roman" panose="02020603050405020304" pitchFamily="18" charset="0"/>
                <a:ea typeface="Times New Roman" panose="02020603050405020304" pitchFamily="18" charset="0"/>
              </a:rPr>
              <a:t>iphone</a:t>
            </a:r>
            <a:r>
              <a:rPr lang="en-US" sz="1800" dirty="0">
                <a:effectLst/>
                <a:latin typeface="Times New Roman" panose="02020603050405020304" pitchFamily="18" charset="0"/>
                <a:ea typeface="Times New Roman" panose="02020603050405020304" pitchFamily="18" charset="0"/>
              </a:rPr>
              <a:t> and app was made using android studio. So we switched over and decided to stick with website as it can be accessible from all platforms.</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endParaRPr lang="en-IN" dirty="0"/>
          </a:p>
        </p:txBody>
      </p:sp>
    </p:spTree>
    <p:extLst>
      <p:ext uri="{BB962C8B-B14F-4D97-AF65-F5344CB8AC3E}">
        <p14:creationId xmlns:p14="http://schemas.microsoft.com/office/powerpoint/2010/main" val="936752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D367-D0FD-4B23-905A-5624F06045FB}"/>
              </a:ext>
            </a:extLst>
          </p:cNvPr>
          <p:cNvSpPr>
            <a:spLocks noGrp="1"/>
          </p:cNvSpPr>
          <p:nvPr>
            <p:ph type="title"/>
          </p:nvPr>
        </p:nvSpPr>
        <p:spPr>
          <a:xfrm>
            <a:off x="646111" y="452718"/>
            <a:ext cx="9404723" cy="610698"/>
          </a:xfrm>
        </p:spPr>
        <p:txBody>
          <a:bodyPr/>
          <a:lstStyle/>
          <a:p>
            <a:r>
              <a:rPr lang="en-IN" sz="3200" dirty="0"/>
              <a:t>PROBLEMS FACED AND HOW WE FIXED THEM</a:t>
            </a:r>
          </a:p>
        </p:txBody>
      </p:sp>
      <p:sp>
        <p:nvSpPr>
          <p:cNvPr id="3" name="Content Placeholder 2">
            <a:extLst>
              <a:ext uri="{FF2B5EF4-FFF2-40B4-BE49-F238E27FC236}">
                <a16:creationId xmlns:a16="http://schemas.microsoft.com/office/drawing/2014/main" id="{FD9DC559-D788-4BFB-931F-E1B1C75C67E8}"/>
              </a:ext>
            </a:extLst>
          </p:cNvPr>
          <p:cNvSpPr>
            <a:spLocks noGrp="1"/>
          </p:cNvSpPr>
          <p:nvPr>
            <p:ph idx="1"/>
          </p:nvPr>
        </p:nvSpPr>
        <p:spPr>
          <a:xfrm>
            <a:off x="153906" y="1357593"/>
            <a:ext cx="9896928" cy="5376128"/>
          </a:xfrm>
        </p:spPr>
        <p:txBody>
          <a:bodyPr>
            <a:norm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Reason to choose thinger.io</a:t>
            </a:r>
            <a:endParaRPr lang="en-IN" sz="18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700" dirty="0">
                <a:latin typeface="Times New Roman" panose="02020603050405020304" pitchFamily="18" charset="0"/>
              </a:rPr>
              <a:t>As for using IOT </a:t>
            </a:r>
            <a:r>
              <a:rPr lang="en-US" sz="1700" dirty="0" err="1">
                <a:latin typeface="Times New Roman" panose="02020603050405020304" pitchFamily="18" charset="0"/>
              </a:rPr>
              <a:t>platflorm</a:t>
            </a:r>
            <a:r>
              <a:rPr lang="en-US" sz="1700" dirty="0">
                <a:latin typeface="Times New Roman" panose="02020603050405020304" pitchFamily="18" charset="0"/>
              </a:rPr>
              <a:t>, there are multiple choices to choose from. We initially worked on thingspeak.com. It had very basic functionality but the major drawback is its data-receive rate in 15 sec which might be too long. So we moved to thinger.io which has an additional feature called data buckets which can help up store information gathered effectively. And it can receive data in 2 sec time which is very efficient</a:t>
            </a:r>
          </a:p>
          <a:p>
            <a:pPr algn="just">
              <a:lnSpc>
                <a:spcPct val="150000"/>
              </a:lnSpc>
            </a:pPr>
            <a:r>
              <a:rPr lang="en-IN" sz="1800" b="1" dirty="0">
                <a:latin typeface="Times New Roman" panose="02020603050405020304" pitchFamily="18" charset="0"/>
              </a:rPr>
              <a:t>Issue with lack of </a:t>
            </a:r>
            <a:r>
              <a:rPr lang="en-IN" sz="1800" b="1" dirty="0" err="1">
                <a:latin typeface="Times New Roman" panose="02020603050405020304" pitchFamily="18" charset="0"/>
              </a:rPr>
              <a:t>analog</a:t>
            </a:r>
            <a:r>
              <a:rPr lang="en-IN" sz="1800" b="1" dirty="0">
                <a:latin typeface="Times New Roman" panose="02020603050405020304" pitchFamily="18" charset="0"/>
              </a:rPr>
              <a:t> ports in </a:t>
            </a:r>
            <a:r>
              <a:rPr lang="en-IN" sz="1800" b="1" dirty="0" err="1">
                <a:latin typeface="Times New Roman" panose="02020603050405020304" pitchFamily="18" charset="0"/>
              </a:rPr>
              <a:t>NodeMCU</a:t>
            </a:r>
            <a:endParaRPr lang="en-IN" sz="1800" b="1" dirty="0">
              <a:latin typeface="Times New Roman" panose="02020603050405020304" pitchFamily="18" charset="0"/>
            </a:endParaRPr>
          </a:p>
          <a:p>
            <a:pPr marL="0" indent="0" algn="just">
              <a:lnSpc>
                <a:spcPct val="150000"/>
              </a:lnSpc>
              <a:buNone/>
            </a:pPr>
            <a:r>
              <a:rPr lang="en-IN" sz="1700" dirty="0">
                <a:latin typeface="Times New Roman" panose="02020603050405020304" pitchFamily="18" charset="0"/>
              </a:rPr>
              <a:t>One major disadvantage of </a:t>
            </a:r>
            <a:r>
              <a:rPr lang="en-IN" sz="1700" dirty="0" err="1">
                <a:latin typeface="Times New Roman" panose="02020603050405020304" pitchFamily="18" charset="0"/>
              </a:rPr>
              <a:t>NodeMCU</a:t>
            </a:r>
            <a:r>
              <a:rPr lang="en-IN" sz="1700" dirty="0">
                <a:latin typeface="Times New Roman" panose="02020603050405020304" pitchFamily="18" charset="0"/>
              </a:rPr>
              <a:t> is it has a single </a:t>
            </a:r>
            <a:r>
              <a:rPr lang="en-IN" sz="1700" dirty="0" err="1">
                <a:latin typeface="Times New Roman" panose="02020603050405020304" pitchFamily="18" charset="0"/>
              </a:rPr>
              <a:t>analog</a:t>
            </a:r>
            <a:r>
              <a:rPr lang="en-IN" sz="1700" dirty="0">
                <a:latin typeface="Times New Roman" panose="02020603050405020304" pitchFamily="18" charset="0"/>
              </a:rPr>
              <a:t> port. To fix this issue, people have used Arduino uno as an extension for more </a:t>
            </a:r>
            <a:r>
              <a:rPr lang="en-IN" sz="1700" dirty="0" err="1">
                <a:latin typeface="Times New Roman" panose="02020603050405020304" pitchFamily="18" charset="0"/>
              </a:rPr>
              <a:t>analog</a:t>
            </a:r>
            <a:r>
              <a:rPr lang="en-IN" sz="1700" dirty="0">
                <a:latin typeface="Times New Roman" panose="02020603050405020304" pitchFamily="18" charset="0"/>
              </a:rPr>
              <a:t> ports but it tremendously increases the costs. So to maintain low price, we went with 4051 mux with which we were able to get multiple </a:t>
            </a:r>
            <a:r>
              <a:rPr lang="en-IN" sz="1700" dirty="0" err="1">
                <a:latin typeface="Times New Roman" panose="02020603050405020304" pitchFamily="18" charset="0"/>
              </a:rPr>
              <a:t>analog</a:t>
            </a:r>
            <a:r>
              <a:rPr lang="en-IN" sz="1700" dirty="0">
                <a:latin typeface="Times New Roman" panose="02020603050405020304" pitchFamily="18" charset="0"/>
              </a:rPr>
              <a:t> sensors connected to </a:t>
            </a:r>
            <a:r>
              <a:rPr lang="en-IN" sz="1700" dirty="0" err="1">
                <a:latin typeface="Times New Roman" panose="02020603050405020304" pitchFamily="18" charset="0"/>
              </a:rPr>
              <a:t>NodeMCU</a:t>
            </a:r>
            <a:endParaRPr lang="en-IN" sz="1700" dirty="0">
              <a:latin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6CD2A5F2-BB9C-4539-8418-7BB425BF46D0}"/>
              </a:ext>
            </a:extLst>
          </p:cNvPr>
          <p:cNvSpPr>
            <a:spLocks noGrp="1"/>
          </p:cNvSpPr>
          <p:nvPr>
            <p:ph type="sldNum" sz="quarter" idx="12"/>
          </p:nvPr>
        </p:nvSpPr>
        <p:spPr/>
        <p:txBody>
          <a:bodyPr/>
          <a:lstStyle/>
          <a:p>
            <a:fld id="{FC890C3D-6A29-4512-9A74-3ED1CA07AAB9}" type="slidenum">
              <a:rPr lang="en-IN" smtClean="0"/>
              <a:t>12</a:t>
            </a:fld>
            <a:endParaRPr lang="en-IN"/>
          </a:p>
        </p:txBody>
      </p:sp>
    </p:spTree>
    <p:extLst>
      <p:ext uri="{BB962C8B-B14F-4D97-AF65-F5344CB8AC3E}">
        <p14:creationId xmlns:p14="http://schemas.microsoft.com/office/powerpoint/2010/main" val="4240331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6054-9D27-4C06-9D8B-12EF7DE80CD2}"/>
              </a:ext>
            </a:extLst>
          </p:cNvPr>
          <p:cNvSpPr>
            <a:spLocks noGrp="1"/>
          </p:cNvSpPr>
          <p:nvPr>
            <p:ph type="title"/>
          </p:nvPr>
        </p:nvSpPr>
        <p:spPr>
          <a:xfrm>
            <a:off x="407616" y="166968"/>
            <a:ext cx="9404723" cy="1400530"/>
          </a:xfrm>
        </p:spPr>
        <p:txBody>
          <a:bodyPr/>
          <a:lstStyle/>
          <a:p>
            <a:r>
              <a:rPr lang="en-IN" dirty="0"/>
              <a:t>COST ANALYSIS</a:t>
            </a:r>
          </a:p>
        </p:txBody>
      </p:sp>
      <p:graphicFrame>
        <p:nvGraphicFramePr>
          <p:cNvPr id="5" name="Table 5">
            <a:extLst>
              <a:ext uri="{FF2B5EF4-FFF2-40B4-BE49-F238E27FC236}">
                <a16:creationId xmlns:a16="http://schemas.microsoft.com/office/drawing/2014/main" id="{2F4E59B8-39BD-4310-80CC-267DBBE34A22}"/>
              </a:ext>
            </a:extLst>
          </p:cNvPr>
          <p:cNvGraphicFramePr>
            <a:graphicFrameLocks noGrp="1"/>
          </p:cNvGraphicFramePr>
          <p:nvPr>
            <p:ph idx="1"/>
            <p:extLst>
              <p:ext uri="{D42A27DB-BD31-4B8C-83A1-F6EECF244321}">
                <p14:modId xmlns:p14="http://schemas.microsoft.com/office/powerpoint/2010/main" val="524324405"/>
              </p:ext>
            </p:extLst>
          </p:nvPr>
        </p:nvGraphicFramePr>
        <p:xfrm>
          <a:off x="646111" y="3995420"/>
          <a:ext cx="8947150" cy="259588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394481736"/>
                    </a:ext>
                  </a:extLst>
                </a:gridCol>
                <a:gridCol w="4473575">
                  <a:extLst>
                    <a:ext uri="{9D8B030D-6E8A-4147-A177-3AD203B41FA5}">
                      <a16:colId xmlns:a16="http://schemas.microsoft.com/office/drawing/2014/main" val="642015132"/>
                    </a:ext>
                  </a:extLst>
                </a:gridCol>
              </a:tblGrid>
              <a:tr h="370840">
                <a:tc>
                  <a:txBody>
                    <a:bodyPr/>
                    <a:lstStyle/>
                    <a:p>
                      <a:r>
                        <a:rPr lang="en-IN" dirty="0"/>
                        <a:t>EQUIPMENT</a:t>
                      </a:r>
                    </a:p>
                  </a:txBody>
                  <a:tcPr/>
                </a:tc>
                <a:tc>
                  <a:txBody>
                    <a:bodyPr/>
                    <a:lstStyle/>
                    <a:p>
                      <a:r>
                        <a:rPr lang="en-IN" dirty="0"/>
                        <a:t>COST( rupees)</a:t>
                      </a:r>
                    </a:p>
                  </a:txBody>
                  <a:tcPr/>
                </a:tc>
                <a:extLst>
                  <a:ext uri="{0D108BD9-81ED-4DB2-BD59-A6C34878D82A}">
                    <a16:rowId xmlns:a16="http://schemas.microsoft.com/office/drawing/2014/main" val="317724130"/>
                  </a:ext>
                </a:extLst>
              </a:tr>
              <a:tr h="370840">
                <a:tc>
                  <a:txBody>
                    <a:bodyPr/>
                    <a:lstStyle/>
                    <a:p>
                      <a:r>
                        <a:rPr lang="en-IN" dirty="0" err="1"/>
                        <a:t>NodeMCU</a:t>
                      </a:r>
                      <a:endParaRPr lang="en-IN" dirty="0"/>
                    </a:p>
                  </a:txBody>
                  <a:tcPr/>
                </a:tc>
                <a:tc>
                  <a:txBody>
                    <a:bodyPr/>
                    <a:lstStyle/>
                    <a:p>
                      <a:r>
                        <a:rPr lang="en-IN" dirty="0"/>
                        <a:t>350</a:t>
                      </a:r>
                    </a:p>
                  </a:txBody>
                  <a:tcPr/>
                </a:tc>
                <a:extLst>
                  <a:ext uri="{0D108BD9-81ED-4DB2-BD59-A6C34878D82A}">
                    <a16:rowId xmlns:a16="http://schemas.microsoft.com/office/drawing/2014/main" val="2176390549"/>
                  </a:ext>
                </a:extLst>
              </a:tr>
              <a:tr h="370840">
                <a:tc>
                  <a:txBody>
                    <a:bodyPr/>
                    <a:lstStyle/>
                    <a:p>
                      <a:r>
                        <a:rPr lang="en-IN" dirty="0"/>
                        <a:t>Jumper Wires</a:t>
                      </a:r>
                    </a:p>
                  </a:txBody>
                  <a:tcPr/>
                </a:tc>
                <a:tc>
                  <a:txBody>
                    <a:bodyPr/>
                    <a:lstStyle/>
                    <a:p>
                      <a:r>
                        <a:rPr lang="en-IN" dirty="0"/>
                        <a:t>10</a:t>
                      </a:r>
                    </a:p>
                  </a:txBody>
                  <a:tcPr/>
                </a:tc>
                <a:extLst>
                  <a:ext uri="{0D108BD9-81ED-4DB2-BD59-A6C34878D82A}">
                    <a16:rowId xmlns:a16="http://schemas.microsoft.com/office/drawing/2014/main" val="3561005559"/>
                  </a:ext>
                </a:extLst>
              </a:tr>
              <a:tr h="370840">
                <a:tc>
                  <a:txBody>
                    <a:bodyPr/>
                    <a:lstStyle/>
                    <a:p>
                      <a:r>
                        <a:rPr lang="en-IN" dirty="0"/>
                        <a:t>4051 mux</a:t>
                      </a:r>
                    </a:p>
                  </a:txBody>
                  <a:tcPr/>
                </a:tc>
                <a:tc>
                  <a:txBody>
                    <a:bodyPr/>
                    <a:lstStyle/>
                    <a:p>
                      <a:r>
                        <a:rPr lang="en-IN" dirty="0"/>
                        <a:t>20</a:t>
                      </a:r>
                    </a:p>
                  </a:txBody>
                  <a:tcPr/>
                </a:tc>
                <a:extLst>
                  <a:ext uri="{0D108BD9-81ED-4DB2-BD59-A6C34878D82A}">
                    <a16:rowId xmlns:a16="http://schemas.microsoft.com/office/drawing/2014/main" val="1192838107"/>
                  </a:ext>
                </a:extLst>
              </a:tr>
              <a:tr h="370840">
                <a:tc>
                  <a:txBody>
                    <a:bodyPr/>
                    <a:lstStyle/>
                    <a:p>
                      <a:r>
                        <a:rPr lang="en-IN" dirty="0"/>
                        <a:t>MQ135+MQ7+DHT11 sensors</a:t>
                      </a:r>
                    </a:p>
                  </a:txBody>
                  <a:tcPr/>
                </a:tc>
                <a:tc>
                  <a:txBody>
                    <a:bodyPr/>
                    <a:lstStyle/>
                    <a:p>
                      <a:r>
                        <a:rPr lang="en-IN" dirty="0"/>
                        <a:t>500</a:t>
                      </a:r>
                    </a:p>
                  </a:txBody>
                  <a:tcPr/>
                </a:tc>
                <a:extLst>
                  <a:ext uri="{0D108BD9-81ED-4DB2-BD59-A6C34878D82A}">
                    <a16:rowId xmlns:a16="http://schemas.microsoft.com/office/drawing/2014/main" val="3962265265"/>
                  </a:ext>
                </a:extLst>
              </a:tr>
              <a:tr h="370840">
                <a:tc>
                  <a:txBody>
                    <a:bodyPr/>
                    <a:lstStyle/>
                    <a:p>
                      <a:r>
                        <a:rPr lang="en-IN" dirty="0"/>
                        <a:t>Bread Board</a:t>
                      </a:r>
                    </a:p>
                  </a:txBody>
                  <a:tcPr/>
                </a:tc>
                <a:tc>
                  <a:txBody>
                    <a:bodyPr/>
                    <a:lstStyle/>
                    <a:p>
                      <a:r>
                        <a:rPr lang="en-IN" dirty="0"/>
                        <a:t>65</a:t>
                      </a:r>
                    </a:p>
                  </a:txBody>
                  <a:tcPr/>
                </a:tc>
                <a:extLst>
                  <a:ext uri="{0D108BD9-81ED-4DB2-BD59-A6C34878D82A}">
                    <a16:rowId xmlns:a16="http://schemas.microsoft.com/office/drawing/2014/main" val="1838443143"/>
                  </a:ext>
                </a:extLst>
              </a:tr>
              <a:tr h="370840">
                <a:tc>
                  <a:txBody>
                    <a:bodyPr/>
                    <a:lstStyle/>
                    <a:p>
                      <a:endParaRPr lang="en-IN" dirty="0"/>
                    </a:p>
                  </a:txBody>
                  <a:tcPr/>
                </a:tc>
                <a:tc>
                  <a:txBody>
                    <a:bodyPr/>
                    <a:lstStyle/>
                    <a:p>
                      <a:r>
                        <a:rPr lang="en-IN" dirty="0"/>
                        <a:t>945</a:t>
                      </a:r>
                    </a:p>
                  </a:txBody>
                  <a:tcPr/>
                </a:tc>
                <a:extLst>
                  <a:ext uri="{0D108BD9-81ED-4DB2-BD59-A6C34878D82A}">
                    <a16:rowId xmlns:a16="http://schemas.microsoft.com/office/drawing/2014/main" val="3387454450"/>
                  </a:ext>
                </a:extLst>
              </a:tr>
            </a:tbl>
          </a:graphicData>
        </a:graphic>
      </p:graphicFrame>
      <p:sp>
        <p:nvSpPr>
          <p:cNvPr id="4" name="Slide Number Placeholder 3">
            <a:extLst>
              <a:ext uri="{FF2B5EF4-FFF2-40B4-BE49-F238E27FC236}">
                <a16:creationId xmlns:a16="http://schemas.microsoft.com/office/drawing/2014/main" id="{9E03BF2F-498D-443C-AA2C-CBE068C45391}"/>
              </a:ext>
            </a:extLst>
          </p:cNvPr>
          <p:cNvSpPr>
            <a:spLocks noGrp="1"/>
          </p:cNvSpPr>
          <p:nvPr>
            <p:ph type="sldNum" sz="quarter" idx="12"/>
          </p:nvPr>
        </p:nvSpPr>
        <p:spPr/>
        <p:txBody>
          <a:bodyPr/>
          <a:lstStyle/>
          <a:p>
            <a:fld id="{FC890C3D-6A29-4512-9A74-3ED1CA07AAB9}" type="slidenum">
              <a:rPr lang="en-IN" smtClean="0"/>
              <a:t>13</a:t>
            </a:fld>
            <a:endParaRPr lang="en-IN"/>
          </a:p>
        </p:txBody>
      </p:sp>
      <p:sp>
        <p:nvSpPr>
          <p:cNvPr id="6" name="TextBox 5">
            <a:extLst>
              <a:ext uri="{FF2B5EF4-FFF2-40B4-BE49-F238E27FC236}">
                <a16:creationId xmlns:a16="http://schemas.microsoft.com/office/drawing/2014/main" id="{3144D217-6CB4-44BF-9667-27E9BE81518B}"/>
              </a:ext>
            </a:extLst>
          </p:cNvPr>
          <p:cNvSpPr txBox="1"/>
          <p:nvPr/>
        </p:nvSpPr>
        <p:spPr>
          <a:xfrm>
            <a:off x="407616" y="856099"/>
            <a:ext cx="9914390" cy="3416320"/>
          </a:xfrm>
          <a:prstGeom prst="rect">
            <a:avLst/>
          </a:prstGeom>
          <a:noFill/>
        </p:spPr>
        <p:txBody>
          <a:bodyPr wrap="square" rtlCol="0">
            <a:spAutoFit/>
          </a:bodyPr>
          <a:lstStyle/>
          <a:p>
            <a:pPr marL="285750" indent="-285750">
              <a:buFont typeface="Wingdings" panose="05000000000000000000" pitchFamily="2" charset="2"/>
              <a:buChar char="q"/>
            </a:pPr>
            <a:r>
              <a:rPr lang="en-IN" dirty="0"/>
              <a:t>We have extensively tried to cut our costs for this project. In most of the other research papers, they generally use Arduino Uno as it has capability of multiple </a:t>
            </a:r>
            <a:r>
              <a:rPr lang="en-IN" dirty="0" err="1"/>
              <a:t>analog</a:t>
            </a:r>
            <a:r>
              <a:rPr lang="en-IN" dirty="0"/>
              <a:t> ports which </a:t>
            </a:r>
            <a:r>
              <a:rPr lang="en-IN" dirty="0" err="1"/>
              <a:t>NodeMCU</a:t>
            </a:r>
            <a:r>
              <a:rPr lang="en-IN" dirty="0"/>
              <a:t> lacks.</a:t>
            </a:r>
          </a:p>
          <a:p>
            <a:pPr marL="285750" indent="-285750">
              <a:buFont typeface="Wingdings" panose="05000000000000000000" pitchFamily="2" charset="2"/>
              <a:buChar char="q"/>
            </a:pPr>
            <a:r>
              <a:rPr lang="en-IN" dirty="0"/>
              <a:t>Now that we solved the problem with 4051 mux we use </a:t>
            </a:r>
            <a:r>
              <a:rPr lang="en-IN" dirty="0" err="1"/>
              <a:t>NodeMCU</a:t>
            </a:r>
            <a:r>
              <a:rPr lang="en-IN" dirty="0"/>
              <a:t> which costs considerably less than Arduino Uno which will again need an external Wi-Fi module to perform IOT functions adding to the cost. The cost analysis for Arduino based model is</a:t>
            </a:r>
          </a:p>
          <a:p>
            <a:r>
              <a:rPr lang="en-IN" dirty="0"/>
              <a:t> </a:t>
            </a:r>
            <a:r>
              <a:rPr lang="en-US" sz="1800" dirty="0">
                <a:solidFill>
                  <a:srgbClr val="000000"/>
                </a:solidFill>
                <a:effectLst/>
                <a:latin typeface="Times New Roman" panose="02020603050405020304" pitchFamily="18" charset="0"/>
                <a:ea typeface="Times New Roman" panose="02020603050405020304" pitchFamily="18" charset="0"/>
              </a:rPr>
              <a:t>Arduino uno –&gt;620 </a:t>
            </a:r>
            <a:r>
              <a:rPr lang="en-US" sz="1800" dirty="0" err="1">
                <a:solidFill>
                  <a:srgbClr val="000000"/>
                </a:solidFill>
                <a:effectLst/>
                <a:latin typeface="Times New Roman" panose="02020603050405020304" pitchFamily="18" charset="0"/>
                <a:ea typeface="Times New Roman" panose="02020603050405020304" pitchFamily="18" charset="0"/>
              </a:rPr>
              <a:t>rs</a:t>
            </a:r>
            <a:r>
              <a:rPr lang="en-US" sz="1800" dirty="0">
                <a:solidFill>
                  <a:srgbClr val="000000"/>
                </a:solidFill>
                <a:effectLst/>
                <a:latin typeface="Times New Roman" panose="02020603050405020304" pitchFamily="18" charset="0"/>
                <a:ea typeface="Times New Roman" panose="02020603050405020304" pitchFamily="18" charset="0"/>
              </a:rPr>
              <a:t> + ESP8266 </a:t>
            </a:r>
            <a:r>
              <a:rPr lang="en-US" sz="1800" dirty="0" err="1">
                <a:solidFill>
                  <a:srgbClr val="000000"/>
                </a:solidFill>
                <a:effectLst/>
                <a:latin typeface="Times New Roman" panose="02020603050405020304" pitchFamily="18" charset="0"/>
                <a:ea typeface="Times New Roman" panose="02020603050405020304" pitchFamily="18" charset="0"/>
              </a:rPr>
              <a:t>WiFi</a:t>
            </a:r>
            <a:r>
              <a:rPr lang="en-US" sz="1800" dirty="0">
                <a:solidFill>
                  <a:srgbClr val="000000"/>
                </a:solidFill>
                <a:effectLst/>
                <a:latin typeface="Times New Roman" panose="02020603050405020304" pitchFamily="18" charset="0"/>
                <a:ea typeface="Times New Roman" panose="02020603050405020304" pitchFamily="18" charset="0"/>
              </a:rPr>
              <a:t> module-&gt;250rs + jumper wires – &gt;10rs+3 sensors- &gt;500rs + Bread board -&gt;65  = </a:t>
            </a:r>
            <a:r>
              <a:rPr lang="en-US" dirty="0">
                <a:solidFill>
                  <a:srgbClr val="FF0000"/>
                </a:solidFill>
                <a:latin typeface="Times New Roman" panose="02020603050405020304" pitchFamily="18" charset="0"/>
                <a:ea typeface="Times New Roman" panose="02020603050405020304" pitchFamily="18" charset="0"/>
              </a:rPr>
              <a:t>1445</a:t>
            </a:r>
            <a:r>
              <a:rPr lang="en-US" sz="1800" dirty="0">
                <a:solidFill>
                  <a:srgbClr val="FF0000"/>
                </a:solidFill>
                <a:effectLst/>
                <a:latin typeface="Times New Roman" panose="02020603050405020304" pitchFamily="18" charset="0"/>
                <a:ea typeface="Times New Roman" panose="02020603050405020304" pitchFamily="18" charset="0"/>
              </a:rPr>
              <a:t>rs</a:t>
            </a:r>
          </a:p>
          <a:p>
            <a:endParaRPr lang="en-US" sz="1800" dirty="0">
              <a:solidFill>
                <a:srgbClr val="FF0000"/>
              </a:solidFill>
              <a:effectLst/>
              <a:latin typeface="Times New Roman" panose="02020603050405020304" pitchFamily="18" charset="0"/>
              <a:ea typeface="Times New Roman" panose="02020603050405020304" pitchFamily="18" charset="0"/>
            </a:endParaRPr>
          </a:p>
          <a:p>
            <a:r>
              <a:rPr lang="en-IN" dirty="0"/>
              <a:t>Whereas our setup costs the following</a:t>
            </a:r>
          </a:p>
          <a:p>
            <a:endParaRPr lang="en-IN" dirty="0"/>
          </a:p>
        </p:txBody>
      </p:sp>
    </p:spTree>
    <p:extLst>
      <p:ext uri="{BB962C8B-B14F-4D97-AF65-F5344CB8AC3E}">
        <p14:creationId xmlns:p14="http://schemas.microsoft.com/office/powerpoint/2010/main" val="297023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7BDB-1C61-4F32-B188-9570DBF026DE}"/>
              </a:ext>
            </a:extLst>
          </p:cNvPr>
          <p:cNvSpPr>
            <a:spLocks noGrp="1"/>
          </p:cNvSpPr>
          <p:nvPr>
            <p:ph type="title"/>
          </p:nvPr>
        </p:nvSpPr>
        <p:spPr>
          <a:xfrm>
            <a:off x="302241" y="55176"/>
            <a:ext cx="8596668" cy="624396"/>
          </a:xfrm>
        </p:spPr>
        <p:txBody>
          <a:bodyPr>
            <a:noAutofit/>
          </a:bodyPr>
          <a:lstStyle/>
          <a:p>
            <a:r>
              <a:rPr lang="en-IN" sz="3200" dirty="0"/>
              <a:t>FLOWCHART</a:t>
            </a:r>
          </a:p>
        </p:txBody>
      </p:sp>
      <p:sp>
        <p:nvSpPr>
          <p:cNvPr id="6" name="Slide Number Placeholder 5">
            <a:extLst>
              <a:ext uri="{FF2B5EF4-FFF2-40B4-BE49-F238E27FC236}">
                <a16:creationId xmlns:a16="http://schemas.microsoft.com/office/drawing/2014/main" id="{CE91BE35-684D-4EAA-B056-4BF8CF3E2BAA}"/>
              </a:ext>
            </a:extLst>
          </p:cNvPr>
          <p:cNvSpPr>
            <a:spLocks noGrp="1"/>
          </p:cNvSpPr>
          <p:nvPr>
            <p:ph type="sldNum" sz="quarter" idx="12"/>
          </p:nvPr>
        </p:nvSpPr>
        <p:spPr/>
        <p:txBody>
          <a:bodyPr/>
          <a:lstStyle/>
          <a:p>
            <a:fld id="{FC890C3D-6A29-4512-9A74-3ED1CA07AAB9}" type="slidenum">
              <a:rPr lang="en-IN" smtClean="0"/>
              <a:t>14</a:t>
            </a:fld>
            <a:endParaRPr lang="en-IN"/>
          </a:p>
        </p:txBody>
      </p:sp>
      <p:pic>
        <p:nvPicPr>
          <p:cNvPr id="38" name="Content Placeholder 37">
            <a:extLst>
              <a:ext uri="{FF2B5EF4-FFF2-40B4-BE49-F238E27FC236}">
                <a16:creationId xmlns:a16="http://schemas.microsoft.com/office/drawing/2014/main" id="{D2A7E80F-03CC-486B-AC24-C8BC13F31F07}"/>
              </a:ext>
            </a:extLst>
          </p:cNvPr>
          <p:cNvPicPr>
            <a:picLocks noGrp="1" noChangeAspect="1"/>
          </p:cNvPicPr>
          <p:nvPr>
            <p:ph idx="1"/>
          </p:nvPr>
        </p:nvPicPr>
        <p:blipFill>
          <a:blip r:embed="rId2"/>
          <a:stretch>
            <a:fillRect/>
          </a:stretch>
        </p:blipFill>
        <p:spPr>
          <a:xfrm>
            <a:off x="97842" y="578049"/>
            <a:ext cx="4588458" cy="6298044"/>
          </a:xfrm>
        </p:spPr>
      </p:pic>
      <p:sp>
        <p:nvSpPr>
          <p:cNvPr id="40" name="TextBox 39">
            <a:extLst>
              <a:ext uri="{FF2B5EF4-FFF2-40B4-BE49-F238E27FC236}">
                <a16:creationId xmlns:a16="http://schemas.microsoft.com/office/drawing/2014/main" id="{BD848F3E-82AD-4733-B2BB-B38498E82EF8}"/>
              </a:ext>
            </a:extLst>
          </p:cNvPr>
          <p:cNvSpPr txBox="1"/>
          <p:nvPr/>
        </p:nvSpPr>
        <p:spPr>
          <a:xfrm>
            <a:off x="5334000" y="5301171"/>
            <a:ext cx="6426783" cy="1167243"/>
          </a:xfrm>
          <a:prstGeom prst="rect">
            <a:avLst/>
          </a:prstGeom>
          <a:noFill/>
        </p:spPr>
        <p:txBody>
          <a:bodyPr wrap="square">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rPr>
              <a:t>0 ppm – 600 ppm: Good for health </a:t>
            </a:r>
            <a:endParaRPr lang="en-IN" sz="1400"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Calibri" panose="020F0502020204030204" pitchFamily="34" charset="0"/>
              </a:rPr>
              <a:t>600 ppm – 1200 ppm: Moderate </a:t>
            </a:r>
            <a:endParaRPr lang="en-IN" sz="1400" dirty="0">
              <a:effectLst/>
              <a:latin typeface="Times New Roman" panose="02020603050405020304" pitchFamily="18" charset="0"/>
              <a:ea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rPr>
              <a:t>1200 ppm (and above): Harmful to health</a:t>
            </a:r>
            <a:endParaRPr lang="en-IN" dirty="0"/>
          </a:p>
        </p:txBody>
      </p:sp>
      <p:sp>
        <p:nvSpPr>
          <p:cNvPr id="42" name="TextBox 41">
            <a:extLst>
              <a:ext uri="{FF2B5EF4-FFF2-40B4-BE49-F238E27FC236}">
                <a16:creationId xmlns:a16="http://schemas.microsoft.com/office/drawing/2014/main" id="{5234357B-61C1-43FE-8C64-CAEE36F3D7AF}"/>
              </a:ext>
            </a:extLst>
          </p:cNvPr>
          <p:cNvSpPr txBox="1"/>
          <p:nvPr/>
        </p:nvSpPr>
        <p:spPr>
          <a:xfrm>
            <a:off x="5229225" y="4896445"/>
            <a:ext cx="6096000" cy="404726"/>
          </a:xfrm>
          <a:prstGeom prst="rect">
            <a:avLst/>
          </a:prstGeom>
          <a:noFill/>
        </p:spPr>
        <p:txBody>
          <a:bodyPr wrap="square">
            <a:spAutoFit/>
          </a:bodyPr>
          <a:lstStyle/>
          <a:p>
            <a:pPr>
              <a:lnSpc>
                <a:spcPct val="107000"/>
              </a:lnSpc>
              <a:spcAft>
                <a:spcPts val="800"/>
              </a:spcAft>
            </a:pPr>
            <a:r>
              <a:rPr lang="en-IN" sz="2000" b="1" dirty="0">
                <a:solidFill>
                  <a:schemeClr val="accent1"/>
                </a:solidFill>
                <a:effectLst/>
                <a:latin typeface="Calibri" panose="020F0502020204030204" pitchFamily="34" charset="0"/>
                <a:ea typeface="Calibri" panose="020F0502020204030204" pitchFamily="34" charset="0"/>
              </a:rPr>
              <a:t>AQI range in ppm</a:t>
            </a:r>
            <a:endParaRPr lang="en-IN" sz="2000" dirty="0">
              <a:solidFill>
                <a:schemeClr val="accent1"/>
              </a:solidFill>
            </a:endParaRPr>
          </a:p>
        </p:txBody>
      </p:sp>
    </p:spTree>
    <p:extLst>
      <p:ext uri="{BB962C8B-B14F-4D97-AF65-F5344CB8AC3E}">
        <p14:creationId xmlns:p14="http://schemas.microsoft.com/office/powerpoint/2010/main" val="421093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303C-240B-465C-8186-1E0BCD4293F6}"/>
              </a:ext>
            </a:extLst>
          </p:cNvPr>
          <p:cNvSpPr>
            <a:spLocks noGrp="1"/>
          </p:cNvSpPr>
          <p:nvPr>
            <p:ph type="title"/>
          </p:nvPr>
        </p:nvSpPr>
        <p:spPr/>
        <p:txBody>
          <a:bodyPr/>
          <a:lstStyle/>
          <a:p>
            <a:r>
              <a:rPr lang="en-IN" dirty="0"/>
              <a:t>RESULTS(functioning of sensors)</a:t>
            </a:r>
          </a:p>
        </p:txBody>
      </p:sp>
      <p:pic>
        <p:nvPicPr>
          <p:cNvPr id="4" name="WhatsApp Video 2021-03-07 at 12.30.01 AM">
            <a:hlinkClick r:id="" action="ppaction://media"/>
            <a:extLst>
              <a:ext uri="{FF2B5EF4-FFF2-40B4-BE49-F238E27FC236}">
                <a16:creationId xmlns:a16="http://schemas.microsoft.com/office/drawing/2014/main" id="{65B44165-3CFB-45E7-9725-BF4B58213A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63713" y="2052638"/>
            <a:ext cx="7626350" cy="4195762"/>
          </a:xfrm>
        </p:spPr>
      </p:pic>
      <p:sp>
        <p:nvSpPr>
          <p:cNvPr id="3" name="Slide Number Placeholder 2">
            <a:extLst>
              <a:ext uri="{FF2B5EF4-FFF2-40B4-BE49-F238E27FC236}">
                <a16:creationId xmlns:a16="http://schemas.microsoft.com/office/drawing/2014/main" id="{55499851-81C5-48BF-B4AD-E61F4B4E61A1}"/>
              </a:ext>
            </a:extLst>
          </p:cNvPr>
          <p:cNvSpPr>
            <a:spLocks noGrp="1"/>
          </p:cNvSpPr>
          <p:nvPr>
            <p:ph type="sldNum" sz="quarter" idx="12"/>
          </p:nvPr>
        </p:nvSpPr>
        <p:spPr/>
        <p:txBody>
          <a:bodyPr/>
          <a:lstStyle/>
          <a:p>
            <a:fld id="{FC890C3D-6A29-4512-9A74-3ED1CA07AAB9}" type="slidenum">
              <a:rPr lang="en-IN" smtClean="0"/>
              <a:t>15</a:t>
            </a:fld>
            <a:endParaRPr lang="en-IN"/>
          </a:p>
        </p:txBody>
      </p:sp>
    </p:spTree>
    <p:extLst>
      <p:ext uri="{BB962C8B-B14F-4D97-AF65-F5344CB8AC3E}">
        <p14:creationId xmlns:p14="http://schemas.microsoft.com/office/powerpoint/2010/main" val="148481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0AF9-AFD0-4CE2-A31A-769A773CFCE1}"/>
              </a:ext>
            </a:extLst>
          </p:cNvPr>
          <p:cNvSpPr>
            <a:spLocks noGrp="1"/>
          </p:cNvSpPr>
          <p:nvPr>
            <p:ph type="title"/>
          </p:nvPr>
        </p:nvSpPr>
        <p:spPr/>
        <p:txBody>
          <a:bodyPr/>
          <a:lstStyle/>
          <a:p>
            <a:r>
              <a:rPr lang="en-IN" sz="3600" dirty="0"/>
              <a:t>RESULTS(IOT data receiving and storing)</a:t>
            </a:r>
          </a:p>
        </p:txBody>
      </p:sp>
      <p:sp>
        <p:nvSpPr>
          <p:cNvPr id="4" name="Slide Number Placeholder 3">
            <a:extLst>
              <a:ext uri="{FF2B5EF4-FFF2-40B4-BE49-F238E27FC236}">
                <a16:creationId xmlns:a16="http://schemas.microsoft.com/office/drawing/2014/main" id="{FF5512E5-F54F-482F-B93F-A2EA337495C2}"/>
              </a:ext>
            </a:extLst>
          </p:cNvPr>
          <p:cNvSpPr>
            <a:spLocks noGrp="1"/>
          </p:cNvSpPr>
          <p:nvPr>
            <p:ph type="sldNum" sz="quarter" idx="12"/>
          </p:nvPr>
        </p:nvSpPr>
        <p:spPr/>
        <p:txBody>
          <a:bodyPr/>
          <a:lstStyle/>
          <a:p>
            <a:fld id="{FC890C3D-6A29-4512-9A74-3ED1CA07AAB9}" type="slidenum">
              <a:rPr lang="en-IN" smtClean="0"/>
              <a:t>16</a:t>
            </a:fld>
            <a:endParaRPr lang="en-IN"/>
          </a:p>
        </p:txBody>
      </p:sp>
      <p:pic>
        <p:nvPicPr>
          <p:cNvPr id="5" name="Content Placeholder 4">
            <a:extLst>
              <a:ext uri="{FF2B5EF4-FFF2-40B4-BE49-F238E27FC236}">
                <a16:creationId xmlns:a16="http://schemas.microsoft.com/office/drawing/2014/main" id="{D208DAA2-056E-4044-9766-E55CABD9507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6987" y="1152983"/>
            <a:ext cx="5636301" cy="2685140"/>
          </a:xfrm>
          <a:prstGeom prst="rect">
            <a:avLst/>
          </a:prstGeom>
        </p:spPr>
      </p:pic>
      <p:pic>
        <p:nvPicPr>
          <p:cNvPr id="6" name="Picture 5">
            <a:extLst>
              <a:ext uri="{FF2B5EF4-FFF2-40B4-BE49-F238E27FC236}">
                <a16:creationId xmlns:a16="http://schemas.microsoft.com/office/drawing/2014/main" id="{DD1DA10B-883E-47BE-85BB-7A016C67C965}"/>
              </a:ext>
            </a:extLst>
          </p:cNvPr>
          <p:cNvPicPr/>
          <p:nvPr/>
        </p:nvPicPr>
        <p:blipFill>
          <a:blip r:embed="rId3">
            <a:extLst>
              <a:ext uri="{28A0092B-C50C-407E-A947-70E740481C1C}">
                <a14:useLocalDpi xmlns:a14="http://schemas.microsoft.com/office/drawing/2010/main" val="0"/>
              </a:ext>
            </a:extLst>
          </a:blip>
          <a:stretch>
            <a:fillRect/>
          </a:stretch>
        </p:blipFill>
        <p:spPr>
          <a:xfrm>
            <a:off x="186987" y="3838123"/>
            <a:ext cx="5646421" cy="2685140"/>
          </a:xfrm>
          <a:prstGeom prst="rect">
            <a:avLst/>
          </a:prstGeom>
        </p:spPr>
      </p:pic>
      <p:pic>
        <p:nvPicPr>
          <p:cNvPr id="7" name="Picture 6">
            <a:extLst>
              <a:ext uri="{FF2B5EF4-FFF2-40B4-BE49-F238E27FC236}">
                <a16:creationId xmlns:a16="http://schemas.microsoft.com/office/drawing/2014/main" id="{BC1B415A-3605-4F59-949F-1454EC7CDC62}"/>
              </a:ext>
            </a:extLst>
          </p:cNvPr>
          <p:cNvPicPr/>
          <p:nvPr/>
        </p:nvPicPr>
        <p:blipFill>
          <a:blip r:embed="rId4">
            <a:extLst>
              <a:ext uri="{28A0092B-C50C-407E-A947-70E740481C1C}">
                <a14:useLocalDpi xmlns:a14="http://schemas.microsoft.com/office/drawing/2010/main" val="0"/>
              </a:ext>
            </a:extLst>
          </a:blip>
          <a:stretch>
            <a:fillRect/>
          </a:stretch>
        </p:blipFill>
        <p:spPr>
          <a:xfrm>
            <a:off x="6004858" y="1152983"/>
            <a:ext cx="3186767" cy="5370280"/>
          </a:xfrm>
          <a:prstGeom prst="rect">
            <a:avLst/>
          </a:prstGeom>
        </p:spPr>
      </p:pic>
    </p:spTree>
    <p:extLst>
      <p:ext uri="{BB962C8B-B14F-4D97-AF65-F5344CB8AC3E}">
        <p14:creationId xmlns:p14="http://schemas.microsoft.com/office/powerpoint/2010/main" val="389842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A49E-FA65-4FED-ADE6-7DFE503F8365}"/>
              </a:ext>
            </a:extLst>
          </p:cNvPr>
          <p:cNvSpPr>
            <a:spLocks noGrp="1"/>
          </p:cNvSpPr>
          <p:nvPr>
            <p:ph type="title"/>
          </p:nvPr>
        </p:nvSpPr>
        <p:spPr>
          <a:xfrm>
            <a:off x="646111" y="452718"/>
            <a:ext cx="9404723" cy="1185582"/>
          </a:xfrm>
        </p:spPr>
        <p:txBody>
          <a:bodyPr/>
          <a:lstStyle/>
          <a:p>
            <a:r>
              <a:rPr lang="en-IN" sz="3200" dirty="0"/>
              <a:t>RESULTS(graphical analysis of sensor data)</a:t>
            </a:r>
          </a:p>
        </p:txBody>
      </p:sp>
      <p:sp>
        <p:nvSpPr>
          <p:cNvPr id="4" name="Slide Number Placeholder 3">
            <a:extLst>
              <a:ext uri="{FF2B5EF4-FFF2-40B4-BE49-F238E27FC236}">
                <a16:creationId xmlns:a16="http://schemas.microsoft.com/office/drawing/2014/main" id="{AE5676B9-D0EE-4E6A-B23E-5A10B030B92A}"/>
              </a:ext>
            </a:extLst>
          </p:cNvPr>
          <p:cNvSpPr>
            <a:spLocks noGrp="1"/>
          </p:cNvSpPr>
          <p:nvPr>
            <p:ph type="sldNum" sz="quarter" idx="12"/>
          </p:nvPr>
        </p:nvSpPr>
        <p:spPr/>
        <p:txBody>
          <a:bodyPr/>
          <a:lstStyle/>
          <a:p>
            <a:fld id="{FC890C3D-6A29-4512-9A74-3ED1CA07AAB9}" type="slidenum">
              <a:rPr lang="en-IN" smtClean="0"/>
              <a:t>17</a:t>
            </a:fld>
            <a:endParaRPr lang="en-IN"/>
          </a:p>
        </p:txBody>
      </p:sp>
      <p:pic>
        <p:nvPicPr>
          <p:cNvPr id="5" name="Content Placeholder 4">
            <a:extLst>
              <a:ext uri="{FF2B5EF4-FFF2-40B4-BE49-F238E27FC236}">
                <a16:creationId xmlns:a16="http://schemas.microsoft.com/office/drawing/2014/main" id="{03654CCB-6912-4CB1-9EC7-EC6635988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638301"/>
            <a:ext cx="3276600" cy="2201203"/>
          </a:xfrm>
          <a:prstGeom prst="rect">
            <a:avLst/>
          </a:prstGeom>
        </p:spPr>
      </p:pic>
      <p:pic>
        <p:nvPicPr>
          <p:cNvPr id="6" name="Picture 5">
            <a:extLst>
              <a:ext uri="{FF2B5EF4-FFF2-40B4-BE49-F238E27FC236}">
                <a16:creationId xmlns:a16="http://schemas.microsoft.com/office/drawing/2014/main" id="{1C46B443-3226-45E8-A797-E73159862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644841"/>
            <a:ext cx="3591361" cy="2201203"/>
          </a:xfrm>
          <a:prstGeom prst="rect">
            <a:avLst/>
          </a:prstGeom>
        </p:spPr>
      </p:pic>
      <p:pic>
        <p:nvPicPr>
          <p:cNvPr id="7" name="Picture 6">
            <a:extLst>
              <a:ext uri="{FF2B5EF4-FFF2-40B4-BE49-F238E27FC236}">
                <a16:creationId xmlns:a16="http://schemas.microsoft.com/office/drawing/2014/main" id="{F9D99714-3AD5-49A4-BE21-434F2284F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8" y="4274249"/>
            <a:ext cx="3414346" cy="2293740"/>
          </a:xfrm>
          <a:prstGeom prst="rect">
            <a:avLst/>
          </a:prstGeom>
        </p:spPr>
      </p:pic>
      <p:pic>
        <p:nvPicPr>
          <p:cNvPr id="8" name="Picture 7">
            <a:extLst>
              <a:ext uri="{FF2B5EF4-FFF2-40B4-BE49-F238E27FC236}">
                <a16:creationId xmlns:a16="http://schemas.microsoft.com/office/drawing/2014/main" id="{991C491E-6E81-4776-90B2-89248ED9E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8426" y="4303394"/>
            <a:ext cx="3370965" cy="2264595"/>
          </a:xfrm>
          <a:prstGeom prst="rect">
            <a:avLst/>
          </a:prstGeom>
        </p:spPr>
      </p:pic>
      <p:sp>
        <p:nvSpPr>
          <p:cNvPr id="10" name="TextBox 9">
            <a:extLst>
              <a:ext uri="{FF2B5EF4-FFF2-40B4-BE49-F238E27FC236}">
                <a16:creationId xmlns:a16="http://schemas.microsoft.com/office/drawing/2014/main" id="{4FA969E0-68CA-4BCA-AA3C-FB4A9E44DE4F}"/>
              </a:ext>
            </a:extLst>
          </p:cNvPr>
          <p:cNvSpPr txBox="1"/>
          <p:nvPr/>
        </p:nvSpPr>
        <p:spPr>
          <a:xfrm>
            <a:off x="1108258" y="6405282"/>
            <a:ext cx="6096000" cy="369332"/>
          </a:xfrm>
          <a:prstGeom prst="rect">
            <a:avLst/>
          </a:prstGeom>
          <a:noFill/>
        </p:spPr>
        <p:txBody>
          <a:bodyPr wrap="square">
            <a:spAutoFit/>
          </a:bodyPr>
          <a:lstStyle/>
          <a:p>
            <a:r>
              <a:rPr lang="en-AU" sz="1800" dirty="0"/>
              <a:t>Figure-4</a:t>
            </a:r>
            <a:endParaRPr lang="en-IN" dirty="0"/>
          </a:p>
        </p:txBody>
      </p:sp>
      <p:sp>
        <p:nvSpPr>
          <p:cNvPr id="12" name="TextBox 11">
            <a:extLst>
              <a:ext uri="{FF2B5EF4-FFF2-40B4-BE49-F238E27FC236}">
                <a16:creationId xmlns:a16="http://schemas.microsoft.com/office/drawing/2014/main" id="{93F9C079-4559-4B30-A70A-10379696A7E3}"/>
              </a:ext>
            </a:extLst>
          </p:cNvPr>
          <p:cNvSpPr txBox="1"/>
          <p:nvPr/>
        </p:nvSpPr>
        <p:spPr>
          <a:xfrm>
            <a:off x="1160461" y="3970079"/>
            <a:ext cx="1154114" cy="369332"/>
          </a:xfrm>
          <a:prstGeom prst="rect">
            <a:avLst/>
          </a:prstGeom>
          <a:noFill/>
        </p:spPr>
        <p:txBody>
          <a:bodyPr wrap="square">
            <a:spAutoFit/>
          </a:bodyPr>
          <a:lstStyle/>
          <a:p>
            <a:r>
              <a:rPr lang="en-AU" sz="1800" dirty="0"/>
              <a:t>Figure-2</a:t>
            </a:r>
            <a:endParaRPr lang="en-IN" dirty="0"/>
          </a:p>
        </p:txBody>
      </p:sp>
      <p:sp>
        <p:nvSpPr>
          <p:cNvPr id="14" name="TextBox 13">
            <a:extLst>
              <a:ext uri="{FF2B5EF4-FFF2-40B4-BE49-F238E27FC236}">
                <a16:creationId xmlns:a16="http://schemas.microsoft.com/office/drawing/2014/main" id="{1DE302E9-42A4-4880-A74F-5AFF2F388B13}"/>
              </a:ext>
            </a:extLst>
          </p:cNvPr>
          <p:cNvSpPr txBox="1"/>
          <p:nvPr/>
        </p:nvSpPr>
        <p:spPr>
          <a:xfrm>
            <a:off x="4675639" y="3908061"/>
            <a:ext cx="6096000" cy="369332"/>
          </a:xfrm>
          <a:prstGeom prst="rect">
            <a:avLst/>
          </a:prstGeom>
          <a:noFill/>
        </p:spPr>
        <p:txBody>
          <a:bodyPr wrap="square">
            <a:spAutoFit/>
          </a:bodyPr>
          <a:lstStyle/>
          <a:p>
            <a:r>
              <a:rPr lang="en-AU" sz="1800" dirty="0"/>
              <a:t>Figure-3</a:t>
            </a:r>
            <a:endParaRPr lang="en-IN" dirty="0"/>
          </a:p>
        </p:txBody>
      </p:sp>
      <p:sp>
        <p:nvSpPr>
          <p:cNvPr id="16" name="TextBox 15">
            <a:extLst>
              <a:ext uri="{FF2B5EF4-FFF2-40B4-BE49-F238E27FC236}">
                <a16:creationId xmlns:a16="http://schemas.microsoft.com/office/drawing/2014/main" id="{F0D14DE6-AD93-422F-AF64-8A52A17434A3}"/>
              </a:ext>
            </a:extLst>
          </p:cNvPr>
          <p:cNvSpPr txBox="1"/>
          <p:nvPr/>
        </p:nvSpPr>
        <p:spPr>
          <a:xfrm>
            <a:off x="4734808" y="6475452"/>
            <a:ext cx="1123067" cy="369332"/>
          </a:xfrm>
          <a:prstGeom prst="rect">
            <a:avLst/>
          </a:prstGeom>
          <a:noFill/>
        </p:spPr>
        <p:txBody>
          <a:bodyPr wrap="square">
            <a:spAutoFit/>
          </a:bodyPr>
          <a:lstStyle/>
          <a:p>
            <a:r>
              <a:rPr lang="en-AU" sz="1800" dirty="0"/>
              <a:t>Figure-5</a:t>
            </a:r>
            <a:endParaRPr lang="en-IN" dirty="0"/>
          </a:p>
        </p:txBody>
      </p:sp>
      <p:sp>
        <p:nvSpPr>
          <p:cNvPr id="18" name="TextBox 17">
            <a:extLst>
              <a:ext uri="{FF2B5EF4-FFF2-40B4-BE49-F238E27FC236}">
                <a16:creationId xmlns:a16="http://schemas.microsoft.com/office/drawing/2014/main" id="{6CBCEFE2-A904-4222-A30F-B4B94BA27F4E}"/>
              </a:ext>
            </a:extLst>
          </p:cNvPr>
          <p:cNvSpPr txBox="1"/>
          <p:nvPr/>
        </p:nvSpPr>
        <p:spPr>
          <a:xfrm>
            <a:off x="7044535" y="1368904"/>
            <a:ext cx="4039207" cy="5078313"/>
          </a:xfrm>
          <a:prstGeom prst="rect">
            <a:avLst/>
          </a:prstGeom>
          <a:noFill/>
        </p:spPr>
        <p:txBody>
          <a:bodyPr wrap="square">
            <a:spAutoFit/>
          </a:bodyPr>
          <a:lstStyle/>
          <a:p>
            <a:r>
              <a:rPr lang="en-US" sz="1800" b="1" dirty="0"/>
              <a:t>Figure 2:</a:t>
            </a:r>
            <a:r>
              <a:rPr lang="en-US" sz="1800" dirty="0"/>
              <a:t> Recorded values of Humidity. 10000 readings are taken. </a:t>
            </a:r>
          </a:p>
          <a:p>
            <a:r>
              <a:rPr lang="en-US" sz="1800" b="1" dirty="0"/>
              <a:t>Figure 3: </a:t>
            </a:r>
            <a:r>
              <a:rPr lang="en-US" sz="1800" dirty="0"/>
              <a:t>Recorded values of MQ135 sensor. These values comprise of detection of harmful gases like NH3, NOx, alcohol, benzene, smoke, CO2. 10000 readings are taken</a:t>
            </a:r>
          </a:p>
          <a:p>
            <a:r>
              <a:rPr lang="en-US" sz="1800" b="1" dirty="0"/>
              <a:t>Figure 4: </a:t>
            </a:r>
            <a:r>
              <a:rPr lang="en-US" sz="1800" dirty="0"/>
              <a:t>Recorded values of MQ7 sensor. These values comprise of detection of harmful gas emitted by all of fuel-vehicles </a:t>
            </a:r>
            <a:r>
              <a:rPr lang="en-US" sz="1800" dirty="0" err="1"/>
              <a:t>i.e</a:t>
            </a:r>
            <a:r>
              <a:rPr lang="en-US" sz="1800" dirty="0"/>
              <a:t> Carbon monoxide. 10000 readings are taken</a:t>
            </a:r>
          </a:p>
          <a:p>
            <a:r>
              <a:rPr lang="en-US" sz="1800" b="1" dirty="0"/>
              <a:t>Figure 5: </a:t>
            </a:r>
            <a:r>
              <a:rPr lang="en-US" sz="1800" dirty="0"/>
              <a:t>Recorded values of Temperature. 10000 readings are taken</a:t>
            </a:r>
          </a:p>
        </p:txBody>
      </p:sp>
    </p:spTree>
    <p:extLst>
      <p:ext uri="{BB962C8B-B14F-4D97-AF65-F5344CB8AC3E}">
        <p14:creationId xmlns:p14="http://schemas.microsoft.com/office/powerpoint/2010/main" val="423609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A100-6EA3-427C-8957-261248D252AE}"/>
              </a:ext>
            </a:extLst>
          </p:cNvPr>
          <p:cNvSpPr>
            <a:spLocks noGrp="1"/>
          </p:cNvSpPr>
          <p:nvPr>
            <p:ph type="title"/>
          </p:nvPr>
        </p:nvSpPr>
        <p:spPr/>
        <p:txBody>
          <a:bodyPr/>
          <a:lstStyle/>
          <a:p>
            <a:r>
              <a:rPr lang="en-IN" sz="4400" dirty="0"/>
              <a:t>RESULTS(Prediction Algorithm)</a:t>
            </a:r>
            <a:endParaRPr lang="en-IN" dirty="0"/>
          </a:p>
        </p:txBody>
      </p:sp>
      <p:sp>
        <p:nvSpPr>
          <p:cNvPr id="4" name="Slide Number Placeholder 3">
            <a:extLst>
              <a:ext uri="{FF2B5EF4-FFF2-40B4-BE49-F238E27FC236}">
                <a16:creationId xmlns:a16="http://schemas.microsoft.com/office/drawing/2014/main" id="{29F40BAD-4B30-4281-B734-B46C310B17C4}"/>
              </a:ext>
            </a:extLst>
          </p:cNvPr>
          <p:cNvSpPr>
            <a:spLocks noGrp="1"/>
          </p:cNvSpPr>
          <p:nvPr>
            <p:ph type="sldNum" sz="quarter" idx="12"/>
          </p:nvPr>
        </p:nvSpPr>
        <p:spPr/>
        <p:txBody>
          <a:bodyPr/>
          <a:lstStyle/>
          <a:p>
            <a:fld id="{FC890C3D-6A29-4512-9A74-3ED1CA07AAB9}" type="slidenum">
              <a:rPr lang="en-IN" smtClean="0"/>
              <a:t>18</a:t>
            </a:fld>
            <a:endParaRPr lang="en-IN"/>
          </a:p>
        </p:txBody>
      </p:sp>
      <p:pic>
        <p:nvPicPr>
          <p:cNvPr id="5" name="Content Placeholder 4">
            <a:extLst>
              <a:ext uri="{FF2B5EF4-FFF2-40B4-BE49-F238E27FC236}">
                <a16:creationId xmlns:a16="http://schemas.microsoft.com/office/drawing/2014/main" id="{2E54DED6-7740-4F26-8F23-051D84F3586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199" y="1314450"/>
            <a:ext cx="9058275" cy="5438775"/>
          </a:xfrm>
          <a:prstGeom prst="rect">
            <a:avLst/>
          </a:prstGeom>
        </p:spPr>
      </p:pic>
    </p:spTree>
    <p:extLst>
      <p:ext uri="{BB962C8B-B14F-4D97-AF65-F5344CB8AC3E}">
        <p14:creationId xmlns:p14="http://schemas.microsoft.com/office/powerpoint/2010/main" val="2608401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5354-8C8B-4CE7-8984-5941649454EA}"/>
              </a:ext>
            </a:extLst>
          </p:cNvPr>
          <p:cNvSpPr>
            <a:spLocks noGrp="1"/>
          </p:cNvSpPr>
          <p:nvPr>
            <p:ph type="title"/>
          </p:nvPr>
        </p:nvSpPr>
        <p:spPr>
          <a:xfrm>
            <a:off x="112711" y="169210"/>
            <a:ext cx="9126539" cy="880782"/>
          </a:xfrm>
        </p:spPr>
        <p:txBody>
          <a:bodyPr/>
          <a:lstStyle/>
          <a:p>
            <a:r>
              <a:rPr lang="en-IN" sz="3200" dirty="0"/>
              <a:t>RESULTS(Website)</a:t>
            </a:r>
          </a:p>
        </p:txBody>
      </p:sp>
      <p:sp>
        <p:nvSpPr>
          <p:cNvPr id="4" name="Slide Number Placeholder 3">
            <a:extLst>
              <a:ext uri="{FF2B5EF4-FFF2-40B4-BE49-F238E27FC236}">
                <a16:creationId xmlns:a16="http://schemas.microsoft.com/office/drawing/2014/main" id="{0F26113F-A358-418D-B8D0-E2EBCDA4F954}"/>
              </a:ext>
            </a:extLst>
          </p:cNvPr>
          <p:cNvSpPr>
            <a:spLocks noGrp="1"/>
          </p:cNvSpPr>
          <p:nvPr>
            <p:ph type="sldNum" sz="quarter" idx="12"/>
          </p:nvPr>
        </p:nvSpPr>
        <p:spPr/>
        <p:txBody>
          <a:bodyPr/>
          <a:lstStyle/>
          <a:p>
            <a:fld id="{FC890C3D-6A29-4512-9A74-3ED1CA07AAB9}" type="slidenum">
              <a:rPr lang="en-IN" smtClean="0"/>
              <a:t>19</a:t>
            </a:fld>
            <a:endParaRPr lang="en-IN"/>
          </a:p>
        </p:txBody>
      </p:sp>
      <p:pic>
        <p:nvPicPr>
          <p:cNvPr id="6" name="Content Placeholder 5">
            <a:extLst>
              <a:ext uri="{FF2B5EF4-FFF2-40B4-BE49-F238E27FC236}">
                <a16:creationId xmlns:a16="http://schemas.microsoft.com/office/drawing/2014/main" id="{F3145B5B-23D6-4303-8969-2EB2DC61008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762563"/>
            <a:ext cx="5457825" cy="3085537"/>
          </a:xfrm>
          <a:prstGeom prst="rect">
            <a:avLst/>
          </a:prstGeom>
        </p:spPr>
      </p:pic>
      <p:pic>
        <p:nvPicPr>
          <p:cNvPr id="7" name="Picture 6">
            <a:extLst>
              <a:ext uri="{FF2B5EF4-FFF2-40B4-BE49-F238E27FC236}">
                <a16:creationId xmlns:a16="http://schemas.microsoft.com/office/drawing/2014/main" id="{DE2CE420-C258-4463-8C3E-A84D013D97E7}"/>
              </a:ext>
            </a:extLst>
          </p:cNvPr>
          <p:cNvPicPr/>
          <p:nvPr/>
        </p:nvPicPr>
        <p:blipFill>
          <a:blip r:embed="rId3">
            <a:extLst>
              <a:ext uri="{28A0092B-C50C-407E-A947-70E740481C1C}">
                <a14:useLocalDpi xmlns:a14="http://schemas.microsoft.com/office/drawing/2010/main" val="0"/>
              </a:ext>
            </a:extLst>
          </a:blip>
          <a:stretch>
            <a:fillRect/>
          </a:stretch>
        </p:blipFill>
        <p:spPr>
          <a:xfrm>
            <a:off x="0" y="3848100"/>
            <a:ext cx="5457825" cy="3009900"/>
          </a:xfrm>
          <a:prstGeom prst="rect">
            <a:avLst/>
          </a:prstGeom>
        </p:spPr>
      </p:pic>
      <p:pic>
        <p:nvPicPr>
          <p:cNvPr id="8" name="Picture 7">
            <a:extLst>
              <a:ext uri="{FF2B5EF4-FFF2-40B4-BE49-F238E27FC236}">
                <a16:creationId xmlns:a16="http://schemas.microsoft.com/office/drawing/2014/main" id="{4EF788E9-1872-4DDC-B980-EB88DE9582EC}"/>
              </a:ext>
            </a:extLst>
          </p:cNvPr>
          <p:cNvPicPr/>
          <p:nvPr/>
        </p:nvPicPr>
        <p:blipFill>
          <a:blip r:embed="rId4">
            <a:extLst>
              <a:ext uri="{28A0092B-C50C-407E-A947-70E740481C1C}">
                <a14:useLocalDpi xmlns:a14="http://schemas.microsoft.com/office/drawing/2010/main" val="0"/>
              </a:ext>
            </a:extLst>
          </a:blip>
          <a:stretch>
            <a:fillRect/>
          </a:stretch>
        </p:blipFill>
        <p:spPr>
          <a:xfrm>
            <a:off x="5457825" y="762563"/>
            <a:ext cx="5343525" cy="3085537"/>
          </a:xfrm>
          <a:prstGeom prst="rect">
            <a:avLst/>
          </a:prstGeom>
        </p:spPr>
      </p:pic>
      <p:pic>
        <p:nvPicPr>
          <p:cNvPr id="9" name="Picture 8">
            <a:extLst>
              <a:ext uri="{FF2B5EF4-FFF2-40B4-BE49-F238E27FC236}">
                <a16:creationId xmlns:a16="http://schemas.microsoft.com/office/drawing/2014/main" id="{35CA303A-C622-498A-A316-AF5611FBE33A}"/>
              </a:ext>
            </a:extLst>
          </p:cNvPr>
          <p:cNvPicPr/>
          <p:nvPr/>
        </p:nvPicPr>
        <p:blipFill>
          <a:blip r:embed="rId5">
            <a:extLst>
              <a:ext uri="{28A0092B-C50C-407E-A947-70E740481C1C}">
                <a14:useLocalDpi xmlns:a14="http://schemas.microsoft.com/office/drawing/2010/main" val="0"/>
              </a:ext>
            </a:extLst>
          </a:blip>
          <a:stretch>
            <a:fillRect/>
          </a:stretch>
        </p:blipFill>
        <p:spPr>
          <a:xfrm>
            <a:off x="5457825" y="3848100"/>
            <a:ext cx="5343524" cy="3009900"/>
          </a:xfrm>
          <a:prstGeom prst="rect">
            <a:avLst/>
          </a:prstGeom>
        </p:spPr>
      </p:pic>
    </p:spTree>
    <p:extLst>
      <p:ext uri="{BB962C8B-B14F-4D97-AF65-F5344CB8AC3E}">
        <p14:creationId xmlns:p14="http://schemas.microsoft.com/office/powerpoint/2010/main" val="290256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r Pollution Facts, Causes and the Effects of Pollutants in the Air | NRDC">
            <a:extLst>
              <a:ext uri="{FF2B5EF4-FFF2-40B4-BE49-F238E27FC236}">
                <a16:creationId xmlns:a16="http://schemas.microsoft.com/office/drawing/2014/main" id="{457AA24E-80D2-4EE3-A36D-9EE3EF8C7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492" y="2709661"/>
            <a:ext cx="6222507" cy="414833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3966C0C-943F-40AA-986F-00C20064DF7B}"/>
              </a:ext>
            </a:extLst>
          </p:cNvPr>
          <p:cNvSpPr>
            <a:spLocks noGrp="1"/>
          </p:cNvSpPr>
          <p:nvPr>
            <p:ph idx="1"/>
          </p:nvPr>
        </p:nvSpPr>
        <p:spPr>
          <a:xfrm>
            <a:off x="838200" y="435006"/>
            <a:ext cx="10515600" cy="5741957"/>
          </a:xfrm>
        </p:spPr>
        <p:txBody>
          <a:bodyPr/>
          <a:lstStyle/>
          <a:p>
            <a:pPr marL="0" indent="0">
              <a:buNone/>
            </a:pPr>
            <a:endParaRPr lang="en-IN" u="sng" dirty="0"/>
          </a:p>
          <a:p>
            <a:pPr marL="0" indent="0">
              <a:buNone/>
            </a:pPr>
            <a:endParaRPr lang="en-IN" u="sng" dirty="0"/>
          </a:p>
          <a:p>
            <a:pPr marL="0" indent="0">
              <a:buNone/>
            </a:pPr>
            <a:r>
              <a:rPr lang="en-IN" u="sng" dirty="0"/>
              <a:t>TEAM</a:t>
            </a:r>
          </a:p>
          <a:p>
            <a:pPr marL="0" indent="0">
              <a:buNone/>
            </a:pPr>
            <a:r>
              <a:rPr lang="en-IN" sz="2400" dirty="0"/>
              <a:t>Rutwik Mekala(17BEC0039)</a:t>
            </a:r>
          </a:p>
          <a:p>
            <a:pPr marL="0" indent="0">
              <a:buNone/>
            </a:pPr>
            <a:r>
              <a:rPr lang="en-IN" sz="2400" dirty="0"/>
              <a:t>Akhil Reddy </a:t>
            </a:r>
            <a:r>
              <a:rPr lang="en-IN" sz="2400" dirty="0" err="1"/>
              <a:t>Nagulapally</a:t>
            </a:r>
            <a:r>
              <a:rPr lang="en-IN" sz="2400" dirty="0"/>
              <a:t>(17BEC0648)</a:t>
            </a:r>
          </a:p>
          <a:p>
            <a:pPr marL="0" indent="0">
              <a:buNone/>
            </a:pPr>
            <a:r>
              <a:rPr lang="en-IN" sz="2400" dirty="0"/>
              <a:t>A.V.S.S Rohith(17BEC0483)</a:t>
            </a:r>
          </a:p>
          <a:p>
            <a:pPr marL="0" indent="0">
              <a:buNone/>
            </a:pPr>
            <a:endParaRPr lang="en-IN" sz="2400" dirty="0"/>
          </a:p>
          <a:p>
            <a:pPr marL="0" indent="0">
              <a:buNone/>
            </a:pPr>
            <a:r>
              <a:rPr lang="en-IN" u="sng" dirty="0"/>
              <a:t>Faculty</a:t>
            </a:r>
          </a:p>
          <a:p>
            <a:pPr marL="0" indent="0">
              <a:buNone/>
            </a:pPr>
            <a:r>
              <a:rPr lang="en-IN" sz="2400" dirty="0">
                <a:solidFill>
                  <a:srgbClr val="FF0000"/>
                </a:solidFill>
              </a:rPr>
              <a:t>Sangeetha S, SENSE</a:t>
            </a:r>
          </a:p>
        </p:txBody>
      </p:sp>
      <p:sp>
        <p:nvSpPr>
          <p:cNvPr id="2" name="Slide Number Placeholder 1">
            <a:extLst>
              <a:ext uri="{FF2B5EF4-FFF2-40B4-BE49-F238E27FC236}">
                <a16:creationId xmlns:a16="http://schemas.microsoft.com/office/drawing/2014/main" id="{AB53E32D-7BF0-45E5-9EB0-A371EE05826A}"/>
              </a:ext>
            </a:extLst>
          </p:cNvPr>
          <p:cNvSpPr>
            <a:spLocks noGrp="1"/>
          </p:cNvSpPr>
          <p:nvPr>
            <p:ph type="sldNum" sz="quarter" idx="12"/>
          </p:nvPr>
        </p:nvSpPr>
        <p:spPr/>
        <p:txBody>
          <a:bodyPr/>
          <a:lstStyle/>
          <a:p>
            <a:fld id="{FC890C3D-6A29-4512-9A74-3ED1CA07AAB9}" type="slidenum">
              <a:rPr lang="en-IN" smtClean="0"/>
              <a:t>2</a:t>
            </a:fld>
            <a:endParaRPr lang="en-IN"/>
          </a:p>
        </p:txBody>
      </p:sp>
    </p:spTree>
    <p:extLst>
      <p:ext uri="{BB962C8B-B14F-4D97-AF65-F5344CB8AC3E}">
        <p14:creationId xmlns:p14="http://schemas.microsoft.com/office/powerpoint/2010/main" val="207630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4D00-88F7-4AFF-B725-B4149F83D985}"/>
              </a:ext>
            </a:extLst>
          </p:cNvPr>
          <p:cNvSpPr>
            <a:spLocks noGrp="1"/>
          </p:cNvSpPr>
          <p:nvPr>
            <p:ph type="title"/>
          </p:nvPr>
        </p:nvSpPr>
        <p:spPr>
          <a:xfrm>
            <a:off x="232516" y="5116617"/>
            <a:ext cx="5996834" cy="474558"/>
          </a:xfrm>
        </p:spPr>
        <p:txBody>
          <a:bodyPr/>
          <a:lstStyle/>
          <a:p>
            <a:r>
              <a:rPr lang="en-IN" sz="1800" dirty="0"/>
              <a:t>When clicked on the link, Real-Time data is shown </a:t>
            </a:r>
          </a:p>
        </p:txBody>
      </p:sp>
      <p:sp>
        <p:nvSpPr>
          <p:cNvPr id="4" name="Slide Number Placeholder 3">
            <a:extLst>
              <a:ext uri="{FF2B5EF4-FFF2-40B4-BE49-F238E27FC236}">
                <a16:creationId xmlns:a16="http://schemas.microsoft.com/office/drawing/2014/main" id="{0454DC96-329A-408F-BB59-53717FA0A0A1}"/>
              </a:ext>
            </a:extLst>
          </p:cNvPr>
          <p:cNvSpPr>
            <a:spLocks noGrp="1"/>
          </p:cNvSpPr>
          <p:nvPr>
            <p:ph type="sldNum" sz="quarter" idx="12"/>
          </p:nvPr>
        </p:nvSpPr>
        <p:spPr/>
        <p:txBody>
          <a:bodyPr/>
          <a:lstStyle/>
          <a:p>
            <a:fld id="{FC890C3D-6A29-4512-9A74-3ED1CA07AAB9}" type="slidenum">
              <a:rPr lang="en-IN" smtClean="0"/>
              <a:t>20</a:t>
            </a:fld>
            <a:endParaRPr lang="en-IN"/>
          </a:p>
        </p:txBody>
      </p:sp>
      <p:pic>
        <p:nvPicPr>
          <p:cNvPr id="5" name="Content Placeholder 4">
            <a:extLst>
              <a:ext uri="{FF2B5EF4-FFF2-40B4-BE49-F238E27FC236}">
                <a16:creationId xmlns:a16="http://schemas.microsoft.com/office/drawing/2014/main" id="{E97495DD-EFEE-4398-A962-B383BC438A1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370" y="848183"/>
            <a:ext cx="6440610" cy="4257217"/>
          </a:xfrm>
          <a:prstGeom prst="rect">
            <a:avLst/>
          </a:prstGeom>
        </p:spPr>
      </p:pic>
      <p:pic>
        <p:nvPicPr>
          <p:cNvPr id="6" name="Content Placeholder 4">
            <a:extLst>
              <a:ext uri="{FF2B5EF4-FFF2-40B4-BE49-F238E27FC236}">
                <a16:creationId xmlns:a16="http://schemas.microsoft.com/office/drawing/2014/main" id="{BC105F17-DC36-4B65-B0CA-FF6E44C69B6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468980" y="3429000"/>
            <a:ext cx="5627770" cy="3375234"/>
          </a:xfrm>
          <a:prstGeom prst="rect">
            <a:avLst/>
          </a:prstGeom>
        </p:spPr>
      </p:pic>
      <p:sp>
        <p:nvSpPr>
          <p:cNvPr id="8" name="TextBox 7">
            <a:extLst>
              <a:ext uri="{FF2B5EF4-FFF2-40B4-BE49-F238E27FC236}">
                <a16:creationId xmlns:a16="http://schemas.microsoft.com/office/drawing/2014/main" id="{1520A495-38D0-47CC-8C09-BD3285E6087B}"/>
              </a:ext>
            </a:extLst>
          </p:cNvPr>
          <p:cNvSpPr txBox="1"/>
          <p:nvPr/>
        </p:nvSpPr>
        <p:spPr>
          <a:xfrm>
            <a:off x="6467844" y="2692411"/>
            <a:ext cx="5695786" cy="646331"/>
          </a:xfrm>
          <a:prstGeom prst="rect">
            <a:avLst/>
          </a:prstGeom>
          <a:noFill/>
        </p:spPr>
        <p:txBody>
          <a:bodyPr wrap="square">
            <a:spAutoFit/>
          </a:bodyPr>
          <a:lstStyle/>
          <a:p>
            <a:r>
              <a:rPr lang="en-IN" sz="1800" dirty="0"/>
              <a:t>Last page. ML/DL clickable links which directs you to </a:t>
            </a:r>
            <a:r>
              <a:rPr lang="en-IN" sz="1800" dirty="0" err="1"/>
              <a:t>jupyter</a:t>
            </a:r>
            <a:endParaRPr lang="en-IN" dirty="0"/>
          </a:p>
        </p:txBody>
      </p:sp>
      <p:sp>
        <p:nvSpPr>
          <p:cNvPr id="10" name="TextBox 9">
            <a:extLst>
              <a:ext uri="{FF2B5EF4-FFF2-40B4-BE49-F238E27FC236}">
                <a16:creationId xmlns:a16="http://schemas.microsoft.com/office/drawing/2014/main" id="{F8FED392-98AD-4B6E-8C81-F8D2CE8DBF06}"/>
              </a:ext>
            </a:extLst>
          </p:cNvPr>
          <p:cNvSpPr txBox="1"/>
          <p:nvPr/>
        </p:nvSpPr>
        <p:spPr>
          <a:xfrm>
            <a:off x="559594" y="111063"/>
            <a:ext cx="6129336" cy="584775"/>
          </a:xfrm>
          <a:prstGeom prst="rect">
            <a:avLst/>
          </a:prstGeom>
          <a:noFill/>
        </p:spPr>
        <p:txBody>
          <a:bodyPr wrap="square">
            <a:spAutoFit/>
          </a:bodyPr>
          <a:lstStyle/>
          <a:p>
            <a:r>
              <a:rPr lang="en-IN" sz="3200" dirty="0"/>
              <a:t>RESULTS(Website)</a:t>
            </a:r>
          </a:p>
        </p:txBody>
      </p:sp>
    </p:spTree>
    <p:extLst>
      <p:ext uri="{BB962C8B-B14F-4D97-AF65-F5344CB8AC3E}">
        <p14:creationId xmlns:p14="http://schemas.microsoft.com/office/powerpoint/2010/main" val="2041065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EED5-3FD5-47A3-BE87-CC98B2FA3884}"/>
              </a:ext>
            </a:extLst>
          </p:cNvPr>
          <p:cNvSpPr>
            <a:spLocks noGrp="1"/>
          </p:cNvSpPr>
          <p:nvPr>
            <p:ph type="title"/>
          </p:nvPr>
        </p:nvSpPr>
        <p:spPr>
          <a:xfrm>
            <a:off x="587002" y="86179"/>
            <a:ext cx="9404723" cy="1400530"/>
          </a:xfrm>
        </p:spPr>
        <p:txBody>
          <a:bodyPr/>
          <a:lstStyle/>
          <a:p>
            <a:r>
              <a:rPr lang="en-IN" dirty="0"/>
              <a:t>TIMELINE</a:t>
            </a:r>
          </a:p>
        </p:txBody>
      </p:sp>
      <p:sp>
        <p:nvSpPr>
          <p:cNvPr id="4" name="Slide Number Placeholder 3">
            <a:extLst>
              <a:ext uri="{FF2B5EF4-FFF2-40B4-BE49-F238E27FC236}">
                <a16:creationId xmlns:a16="http://schemas.microsoft.com/office/drawing/2014/main" id="{3629F1F2-3D6D-40CD-A7CB-2549D1B49B73}"/>
              </a:ext>
            </a:extLst>
          </p:cNvPr>
          <p:cNvSpPr>
            <a:spLocks noGrp="1"/>
          </p:cNvSpPr>
          <p:nvPr>
            <p:ph type="sldNum" sz="quarter" idx="12"/>
          </p:nvPr>
        </p:nvSpPr>
        <p:spPr/>
        <p:txBody>
          <a:bodyPr/>
          <a:lstStyle/>
          <a:p>
            <a:fld id="{FC890C3D-6A29-4512-9A74-3ED1CA07AAB9}" type="slidenum">
              <a:rPr lang="en-IN" smtClean="0"/>
              <a:t>21</a:t>
            </a:fld>
            <a:endParaRPr lang="en-IN"/>
          </a:p>
        </p:txBody>
      </p:sp>
      <p:graphicFrame>
        <p:nvGraphicFramePr>
          <p:cNvPr id="5" name="Table 4">
            <a:extLst>
              <a:ext uri="{FF2B5EF4-FFF2-40B4-BE49-F238E27FC236}">
                <a16:creationId xmlns:a16="http://schemas.microsoft.com/office/drawing/2014/main" id="{21A44132-AD0C-45CA-8336-8D5FEA649D07}"/>
              </a:ext>
            </a:extLst>
          </p:cNvPr>
          <p:cNvGraphicFramePr>
            <a:graphicFrameLocks noGrp="1"/>
          </p:cNvGraphicFramePr>
          <p:nvPr>
            <p:extLst>
              <p:ext uri="{D42A27DB-BD31-4B8C-83A1-F6EECF244321}">
                <p14:modId xmlns:p14="http://schemas.microsoft.com/office/powerpoint/2010/main" val="4180351910"/>
              </p:ext>
            </p:extLst>
          </p:nvPr>
        </p:nvGraphicFramePr>
        <p:xfrm>
          <a:off x="566870" y="781051"/>
          <a:ext cx="9404724" cy="6076949"/>
        </p:xfrm>
        <a:graphic>
          <a:graphicData uri="http://schemas.openxmlformats.org/drawingml/2006/table">
            <a:tbl>
              <a:tblPr firstRow="1" firstCol="1" bandRow="1">
                <a:tableStyleId>{5C22544A-7EE6-4342-B048-85BDC9FD1C3A}</a:tableStyleId>
              </a:tblPr>
              <a:tblGrid>
                <a:gridCol w="4702362">
                  <a:extLst>
                    <a:ext uri="{9D8B030D-6E8A-4147-A177-3AD203B41FA5}">
                      <a16:colId xmlns:a16="http://schemas.microsoft.com/office/drawing/2014/main" val="2108299293"/>
                    </a:ext>
                  </a:extLst>
                </a:gridCol>
                <a:gridCol w="4702362">
                  <a:extLst>
                    <a:ext uri="{9D8B030D-6E8A-4147-A177-3AD203B41FA5}">
                      <a16:colId xmlns:a16="http://schemas.microsoft.com/office/drawing/2014/main" val="2973035403"/>
                    </a:ext>
                  </a:extLst>
                </a:gridCol>
              </a:tblGrid>
              <a:tr h="351598">
                <a:tc>
                  <a:txBody>
                    <a:bodyPr/>
                    <a:lstStyle/>
                    <a:p>
                      <a:pPr>
                        <a:lnSpc>
                          <a:spcPct val="150000"/>
                        </a:lnSpc>
                      </a:pPr>
                      <a:r>
                        <a:rPr lang="en-US" sz="1200">
                          <a:effectLst/>
                        </a:rPr>
                        <a:t>TIME DURATION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1200">
                          <a:effectLst/>
                        </a:rPr>
                        <a:t>ACTIVITIES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3978920039"/>
                  </a:ext>
                </a:extLst>
              </a:tr>
              <a:tr h="363236">
                <a:tc>
                  <a:txBody>
                    <a:bodyPr/>
                    <a:lstStyle/>
                    <a:p>
                      <a:pPr>
                        <a:lnSpc>
                          <a:spcPct val="150000"/>
                        </a:lnSpc>
                      </a:pPr>
                      <a:r>
                        <a:rPr lang="en-US" sz="900">
                          <a:effectLst/>
                        </a:rPr>
                        <a:t>FEB 6</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a:effectLst/>
                        </a:rPr>
                        <a:t>Finalized topic</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3846275865"/>
                  </a:ext>
                </a:extLst>
              </a:tr>
              <a:tr h="351598">
                <a:tc>
                  <a:txBody>
                    <a:bodyPr/>
                    <a:lstStyle/>
                    <a:p>
                      <a:pPr>
                        <a:lnSpc>
                          <a:spcPct val="150000"/>
                        </a:lnSpc>
                      </a:pPr>
                      <a:r>
                        <a:rPr lang="en-US" sz="900">
                          <a:effectLst/>
                        </a:rPr>
                        <a:t>FEB 7 – FEB 10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a:effectLst/>
                        </a:rPr>
                        <a:t>Initiation and Literature Survey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2356159750"/>
                  </a:ext>
                </a:extLst>
              </a:tr>
              <a:tr h="482241">
                <a:tc>
                  <a:txBody>
                    <a:bodyPr/>
                    <a:lstStyle/>
                    <a:p>
                      <a:pPr>
                        <a:lnSpc>
                          <a:spcPct val="150000"/>
                        </a:lnSpc>
                      </a:pPr>
                      <a:r>
                        <a:rPr lang="en-US" sz="900">
                          <a:effectLst/>
                        </a:rPr>
                        <a:t>FEB 11- FEB 25</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dirty="0">
                          <a:effectLst/>
                        </a:rPr>
                        <a:t>Finished prep-work on the approach and implementation</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3900699559"/>
                  </a:ext>
                </a:extLst>
              </a:tr>
              <a:tr h="995534">
                <a:tc>
                  <a:txBody>
                    <a:bodyPr/>
                    <a:lstStyle/>
                    <a:p>
                      <a:pPr>
                        <a:lnSpc>
                          <a:spcPct val="150000"/>
                        </a:lnSpc>
                      </a:pPr>
                      <a:r>
                        <a:rPr lang="en-US" sz="900">
                          <a:effectLst/>
                        </a:rPr>
                        <a:t>MAR 1- MAR 15</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dirty="0">
                          <a:effectLst/>
                        </a:rPr>
                        <a:t>Received components. Worked on hardware and Arduino code testing out all possible libraries for accurate results </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2895370753"/>
                  </a:ext>
                </a:extLst>
              </a:tr>
              <a:tr h="738887">
                <a:tc>
                  <a:txBody>
                    <a:bodyPr/>
                    <a:lstStyle/>
                    <a:p>
                      <a:pPr>
                        <a:lnSpc>
                          <a:spcPct val="150000"/>
                        </a:lnSpc>
                      </a:pPr>
                      <a:r>
                        <a:rPr lang="en-US" sz="900">
                          <a:effectLst/>
                        </a:rPr>
                        <a:t>MAR 20- MAR 30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a:effectLst/>
                        </a:rPr>
                        <a:t>Worked on sending data to IOT platform. Tested out multiple platforms to get better efficiency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1972352398"/>
                  </a:ext>
                </a:extLst>
              </a:tr>
              <a:tr h="482241">
                <a:tc>
                  <a:txBody>
                    <a:bodyPr/>
                    <a:lstStyle/>
                    <a:p>
                      <a:pPr>
                        <a:lnSpc>
                          <a:spcPct val="150000"/>
                        </a:lnSpc>
                      </a:pPr>
                      <a:r>
                        <a:rPr lang="en-US" sz="900">
                          <a:effectLst/>
                        </a:rPr>
                        <a:t>APR 1- APR 15</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a:effectLst/>
                        </a:rPr>
                        <a:t>Debugging. Replaced few components </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2700129297"/>
                  </a:ext>
                </a:extLst>
              </a:tr>
              <a:tr h="482241">
                <a:tc>
                  <a:txBody>
                    <a:bodyPr/>
                    <a:lstStyle/>
                    <a:p>
                      <a:pPr>
                        <a:lnSpc>
                          <a:spcPct val="150000"/>
                        </a:lnSpc>
                      </a:pPr>
                      <a:r>
                        <a:rPr lang="en-US" sz="900">
                          <a:effectLst/>
                        </a:rPr>
                        <a:t>APR16 – APR 25</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a:effectLst/>
                        </a:rPr>
                        <a:t>Using data bucket to store data gathered for two weeks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2375297722"/>
                  </a:ext>
                </a:extLst>
              </a:tr>
              <a:tr h="995534">
                <a:tc>
                  <a:txBody>
                    <a:bodyPr/>
                    <a:lstStyle/>
                    <a:p>
                      <a:pPr>
                        <a:lnSpc>
                          <a:spcPct val="150000"/>
                        </a:lnSpc>
                      </a:pPr>
                      <a:r>
                        <a:rPr lang="en-US" sz="900">
                          <a:effectLst/>
                        </a:rPr>
                        <a:t>APR 26- MAY 10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a:effectLst/>
                        </a:rPr>
                        <a:t>Working on a machine learning and deep learning algorithm and passing the data gathered through the algorithm</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957725977"/>
                  </a:ext>
                </a:extLst>
              </a:tr>
              <a:tr h="482241">
                <a:tc>
                  <a:txBody>
                    <a:bodyPr/>
                    <a:lstStyle/>
                    <a:p>
                      <a:pPr>
                        <a:lnSpc>
                          <a:spcPct val="150000"/>
                        </a:lnSpc>
                      </a:pPr>
                      <a:r>
                        <a:rPr lang="en-US" sz="900">
                          <a:effectLst/>
                        </a:rPr>
                        <a:t>MAY 11- MAY 20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a:effectLst/>
                        </a:rPr>
                        <a:t>Worked on app to display results but pivoted into making a website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154253689"/>
                  </a:ext>
                </a:extLst>
              </a:tr>
              <a:tr h="351598">
                <a:tc>
                  <a:txBody>
                    <a:bodyPr/>
                    <a:lstStyle/>
                    <a:p>
                      <a:pPr>
                        <a:lnSpc>
                          <a:spcPct val="150000"/>
                        </a:lnSpc>
                      </a:pPr>
                      <a:r>
                        <a:rPr lang="en-US" sz="900" dirty="0">
                          <a:effectLst/>
                        </a:rPr>
                        <a:t>MAY 21- MAY 25</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tc>
                  <a:txBody>
                    <a:bodyPr/>
                    <a:lstStyle/>
                    <a:p>
                      <a:pPr>
                        <a:lnSpc>
                          <a:spcPct val="150000"/>
                        </a:lnSpc>
                      </a:pPr>
                      <a:r>
                        <a:rPr lang="en-US" sz="900" dirty="0">
                          <a:effectLst/>
                        </a:rPr>
                        <a:t>Working on report</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033" marR="53033" marT="0" marB="0"/>
                </a:tc>
                <a:extLst>
                  <a:ext uri="{0D108BD9-81ED-4DB2-BD59-A6C34878D82A}">
                    <a16:rowId xmlns:a16="http://schemas.microsoft.com/office/drawing/2014/main" val="1703068523"/>
                  </a:ext>
                </a:extLst>
              </a:tr>
            </a:tbl>
          </a:graphicData>
        </a:graphic>
      </p:graphicFrame>
    </p:spTree>
    <p:extLst>
      <p:ext uri="{BB962C8B-B14F-4D97-AF65-F5344CB8AC3E}">
        <p14:creationId xmlns:p14="http://schemas.microsoft.com/office/powerpoint/2010/main" val="2026603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F155-121F-4031-81D2-554583FF15B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41F1AF6F-02CF-4AA4-8370-DEF245059950}"/>
              </a:ext>
            </a:extLst>
          </p:cNvPr>
          <p:cNvSpPr>
            <a:spLocks noGrp="1"/>
          </p:cNvSpPr>
          <p:nvPr>
            <p:ph idx="1"/>
          </p:nvPr>
        </p:nvSpPr>
        <p:spPr>
          <a:xfrm>
            <a:off x="446087" y="1331259"/>
            <a:ext cx="8946541" cy="4195481"/>
          </a:xfrm>
        </p:spPr>
        <p:txBody>
          <a:bodyPr>
            <a:normAutofit fontScale="92500" lnSpcReduction="10000"/>
          </a:bodyPr>
          <a:lstStyle/>
          <a:p>
            <a:r>
              <a:rPr lang="en-US" dirty="0"/>
              <a:t>We have accomplished our goal of displaying Real-Time Data of Air Pollution, Temperature and Humidity in a user-friendly Website with additional features such as predictions of whether area is safe or not. We tried to cut costs in all ways possible. So if this project is done using multiple devices in a large scale, we can essentially find the data of Air Quality is every location. Our project is a model of the same purpose but on a smaller scale. </a:t>
            </a:r>
            <a:endParaRPr lang="en-IN" dirty="0"/>
          </a:p>
          <a:p>
            <a:pPr algn="just">
              <a:lnSpc>
                <a:spcPct val="107000"/>
              </a:lnSpc>
              <a:spcAft>
                <a:spcPts val="800"/>
              </a:spcAft>
            </a:pPr>
            <a:r>
              <a:rPr lang="en-US" dirty="0"/>
              <a:t>Society looks for a pollution-free globe for happy living. The global warming threat is waiting at the door. Government rules, governing pollution control in private sector industries are not implemented that effectively. This scenario stresses the need for an efficient monitoring system with the collaboration of users, domain experts, hardware designers and software developers. This project is an attempt in this direction</a:t>
            </a:r>
            <a:endParaRPr lang="en-IN" dirty="0"/>
          </a:p>
          <a:p>
            <a:endParaRPr lang="en-IN" dirty="0"/>
          </a:p>
        </p:txBody>
      </p:sp>
      <p:sp>
        <p:nvSpPr>
          <p:cNvPr id="4" name="Slide Number Placeholder 3">
            <a:extLst>
              <a:ext uri="{FF2B5EF4-FFF2-40B4-BE49-F238E27FC236}">
                <a16:creationId xmlns:a16="http://schemas.microsoft.com/office/drawing/2014/main" id="{971674D1-4097-4673-B7E5-7AC785EBF2B7}"/>
              </a:ext>
            </a:extLst>
          </p:cNvPr>
          <p:cNvSpPr>
            <a:spLocks noGrp="1"/>
          </p:cNvSpPr>
          <p:nvPr>
            <p:ph type="sldNum" sz="quarter" idx="12"/>
          </p:nvPr>
        </p:nvSpPr>
        <p:spPr/>
        <p:txBody>
          <a:bodyPr/>
          <a:lstStyle/>
          <a:p>
            <a:fld id="{FC890C3D-6A29-4512-9A74-3ED1CA07AAB9}" type="slidenum">
              <a:rPr lang="en-IN" smtClean="0"/>
              <a:t>22</a:t>
            </a:fld>
            <a:endParaRPr lang="en-IN"/>
          </a:p>
        </p:txBody>
      </p:sp>
    </p:spTree>
    <p:extLst>
      <p:ext uri="{BB962C8B-B14F-4D97-AF65-F5344CB8AC3E}">
        <p14:creationId xmlns:p14="http://schemas.microsoft.com/office/powerpoint/2010/main" val="2429202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C0D4-23BF-4351-9340-37DCA7E328FF}"/>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0BAF8BB5-9D5A-4245-92DF-C828CC051991}"/>
              </a:ext>
            </a:extLst>
          </p:cNvPr>
          <p:cNvSpPr>
            <a:spLocks noGrp="1"/>
          </p:cNvSpPr>
          <p:nvPr>
            <p:ph idx="1"/>
          </p:nvPr>
        </p:nvSpPr>
        <p:spPr>
          <a:xfrm>
            <a:off x="677334" y="1296141"/>
            <a:ext cx="8596668" cy="4745222"/>
          </a:xfrm>
        </p:spPr>
        <p:txBody>
          <a:bodyPr>
            <a:normAutofit fontScale="85000" lnSpcReduction="20000"/>
          </a:bodyPr>
          <a:lstStyle/>
          <a:p>
            <a:r>
              <a:rPr lang="en-IN" dirty="0"/>
              <a:t>1. Salman, </a:t>
            </a:r>
            <a:r>
              <a:rPr lang="en-IN" dirty="0" err="1"/>
              <a:t>Afan</a:t>
            </a:r>
            <a:r>
              <a:rPr lang="en-IN" dirty="0"/>
              <a:t> </a:t>
            </a:r>
            <a:r>
              <a:rPr lang="en-IN" dirty="0" err="1"/>
              <a:t>Galih</a:t>
            </a:r>
            <a:r>
              <a:rPr lang="en-IN" dirty="0"/>
              <a:t>, </a:t>
            </a:r>
            <a:r>
              <a:rPr lang="en-IN" dirty="0" err="1"/>
              <a:t>Bayu</a:t>
            </a:r>
            <a:r>
              <a:rPr lang="en-IN" dirty="0"/>
              <a:t> </a:t>
            </a:r>
            <a:r>
              <a:rPr lang="en-IN" dirty="0" err="1"/>
              <a:t>Kanigoro</a:t>
            </a:r>
            <a:r>
              <a:rPr lang="en-IN" dirty="0"/>
              <a:t>, and Yaya </a:t>
            </a:r>
            <a:r>
              <a:rPr lang="en-IN" dirty="0" err="1"/>
              <a:t>Heryadi</a:t>
            </a:r>
            <a:r>
              <a:rPr lang="en-IN" dirty="0"/>
              <a:t>. "Weather forecasting using deep learning techniques." 2015 International Conference on Advanced Computer Science and Information Systems (ICACSIS). IEEE, 2015.</a:t>
            </a:r>
          </a:p>
          <a:p>
            <a:r>
              <a:rPr lang="en-IN" dirty="0"/>
              <a:t> 2. Thu, M. Y., </a:t>
            </a:r>
            <a:r>
              <a:rPr lang="en-IN" dirty="0" err="1"/>
              <a:t>Htun</a:t>
            </a:r>
            <a:r>
              <a:rPr lang="en-IN" dirty="0"/>
              <a:t>, W., Aung, Y. L., </a:t>
            </a:r>
            <a:r>
              <a:rPr lang="en-IN" dirty="0" err="1"/>
              <a:t>Shwe</a:t>
            </a:r>
            <a:r>
              <a:rPr lang="en-IN" dirty="0"/>
              <a:t>, P. E. E., &amp; Tun, N. M. (2018, November). Smart Air Quality Monitoring System with </a:t>
            </a:r>
            <a:r>
              <a:rPr lang="en-IN" dirty="0" err="1"/>
              <a:t>LoRaWAN</a:t>
            </a:r>
            <a:r>
              <a:rPr lang="en-IN" dirty="0"/>
              <a:t>. In 2018 IEEE International Conference on Internet of Things and Intelligence System (IOTAIS) (pp. 10-15). IEEE. </a:t>
            </a:r>
          </a:p>
          <a:p>
            <a:r>
              <a:rPr lang="en-IN" dirty="0"/>
              <a:t>3. Kang, </a:t>
            </a:r>
            <a:r>
              <a:rPr lang="en-IN" dirty="0" err="1"/>
              <a:t>Ganganjot</a:t>
            </a:r>
            <a:r>
              <a:rPr lang="en-IN" dirty="0"/>
              <a:t> Kaur, et al. "Air quality prediction: Big data and machine learning approaches." International Journal of Environmental Science and Development 9.1 (2018): 8-16</a:t>
            </a:r>
          </a:p>
          <a:p>
            <a:r>
              <a:rPr lang="en-IN" dirty="0"/>
              <a:t>4. </a:t>
            </a:r>
            <a:r>
              <a:rPr lang="en-IN" dirty="0" err="1"/>
              <a:t>Meshram</a:t>
            </a:r>
            <a:r>
              <a:rPr lang="en-IN" dirty="0"/>
              <a:t>, P., Shukla, N., </a:t>
            </a:r>
            <a:r>
              <a:rPr lang="en-IN" dirty="0" err="1"/>
              <a:t>Mendhekar</a:t>
            </a:r>
            <a:r>
              <a:rPr lang="en-IN" dirty="0"/>
              <a:t>, S., </a:t>
            </a:r>
            <a:r>
              <a:rPr lang="en-IN" dirty="0" err="1"/>
              <a:t>Gadge</a:t>
            </a:r>
            <a:r>
              <a:rPr lang="en-IN" dirty="0"/>
              <a:t>, R., &amp; </a:t>
            </a:r>
            <a:r>
              <a:rPr lang="en-IN" dirty="0" err="1"/>
              <a:t>Kanaskar</a:t>
            </a:r>
            <a:r>
              <a:rPr lang="en-IN" dirty="0"/>
              <a:t>, S. (2019). IoT Based LPG Gas Leakage Detector. International Journal of Scientific Research in Computer Science, Engineering and Information Technology, 5(1).</a:t>
            </a:r>
          </a:p>
          <a:p>
            <a:r>
              <a:rPr lang="en-IN" dirty="0"/>
              <a:t>5. </a:t>
            </a:r>
            <a:r>
              <a:rPr lang="en-IN" dirty="0" err="1"/>
              <a:t>Elvitigala</a:t>
            </a:r>
            <a:r>
              <a:rPr lang="en-IN" dirty="0"/>
              <a:t>, </a:t>
            </a:r>
            <a:r>
              <a:rPr lang="en-IN" dirty="0" err="1"/>
              <a:t>Chanuka</a:t>
            </a:r>
            <a:r>
              <a:rPr lang="en-IN" dirty="0"/>
              <a:t> &amp; </a:t>
            </a:r>
            <a:r>
              <a:rPr lang="en-IN" dirty="0" err="1"/>
              <a:t>Sudantha</a:t>
            </a:r>
            <a:r>
              <a:rPr lang="en-IN" dirty="0"/>
              <a:t>, </a:t>
            </a:r>
            <a:r>
              <a:rPr lang="en-IN" dirty="0" err="1"/>
              <a:t>Bh</a:t>
            </a:r>
            <a:r>
              <a:rPr lang="en-IN" dirty="0"/>
              <a:t>. (2017). Machine Learning Capable, IoT Air Pollution Monitoring System with Upgradable Sensor Array. </a:t>
            </a:r>
          </a:p>
          <a:p>
            <a:r>
              <a:rPr lang="en-IN" dirty="0"/>
              <a:t>6. IoT based Air Quality Monitoring, F N Setiawan and I </a:t>
            </a:r>
            <a:r>
              <a:rPr lang="en-IN" dirty="0" err="1"/>
              <a:t>Kustiawan</a:t>
            </a:r>
            <a:r>
              <a:rPr lang="en-IN" dirty="0"/>
              <a:t> 2018 IOP Conf. Ser.: Mater. Sci. Eng. 384 01200</a:t>
            </a:r>
          </a:p>
        </p:txBody>
      </p:sp>
      <p:sp>
        <p:nvSpPr>
          <p:cNvPr id="4" name="Slide Number Placeholder 3">
            <a:extLst>
              <a:ext uri="{FF2B5EF4-FFF2-40B4-BE49-F238E27FC236}">
                <a16:creationId xmlns:a16="http://schemas.microsoft.com/office/drawing/2014/main" id="{E37F52E0-1D50-4423-92DE-88408A3B3B2F}"/>
              </a:ext>
            </a:extLst>
          </p:cNvPr>
          <p:cNvSpPr>
            <a:spLocks noGrp="1"/>
          </p:cNvSpPr>
          <p:nvPr>
            <p:ph type="sldNum" sz="quarter" idx="12"/>
          </p:nvPr>
        </p:nvSpPr>
        <p:spPr/>
        <p:txBody>
          <a:bodyPr/>
          <a:lstStyle/>
          <a:p>
            <a:fld id="{FC890C3D-6A29-4512-9A74-3ED1CA07AAB9}" type="slidenum">
              <a:rPr lang="en-IN" smtClean="0"/>
              <a:t>23</a:t>
            </a:fld>
            <a:endParaRPr lang="en-IN"/>
          </a:p>
        </p:txBody>
      </p:sp>
    </p:spTree>
    <p:extLst>
      <p:ext uri="{BB962C8B-B14F-4D97-AF65-F5344CB8AC3E}">
        <p14:creationId xmlns:p14="http://schemas.microsoft.com/office/powerpoint/2010/main" val="4024152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6C06-3106-4B3B-8CB5-A69B8D65DF0D}"/>
              </a:ext>
            </a:extLst>
          </p:cNvPr>
          <p:cNvSpPr>
            <a:spLocks noGrp="1"/>
          </p:cNvSpPr>
          <p:nvPr>
            <p:ph type="title"/>
          </p:nvPr>
        </p:nvSpPr>
        <p:spPr>
          <a:xfrm>
            <a:off x="219983" y="44345"/>
            <a:ext cx="9404723" cy="767687"/>
          </a:xfrm>
        </p:spPr>
        <p:txBody>
          <a:bodyPr/>
          <a:lstStyle/>
          <a:p>
            <a:r>
              <a:rPr lang="en-US" sz="3600" dirty="0"/>
              <a:t>INTERNATION JOURNAL ACCEPTANCE</a:t>
            </a:r>
            <a:endParaRPr lang="en-IN" sz="3600" dirty="0"/>
          </a:p>
        </p:txBody>
      </p:sp>
      <p:pic>
        <p:nvPicPr>
          <p:cNvPr id="6" name="Content Placeholder 5">
            <a:extLst>
              <a:ext uri="{FF2B5EF4-FFF2-40B4-BE49-F238E27FC236}">
                <a16:creationId xmlns:a16="http://schemas.microsoft.com/office/drawing/2014/main" id="{CB324DAF-413C-4ECD-8C8F-39C0309BA7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963" y="624228"/>
            <a:ext cx="2521587" cy="5463439"/>
          </a:xfrm>
        </p:spPr>
      </p:pic>
      <p:sp>
        <p:nvSpPr>
          <p:cNvPr id="4" name="Slide Number Placeholder 3">
            <a:extLst>
              <a:ext uri="{FF2B5EF4-FFF2-40B4-BE49-F238E27FC236}">
                <a16:creationId xmlns:a16="http://schemas.microsoft.com/office/drawing/2014/main" id="{3C4E9E53-ECA5-413A-970F-D38F47899864}"/>
              </a:ext>
            </a:extLst>
          </p:cNvPr>
          <p:cNvSpPr>
            <a:spLocks noGrp="1"/>
          </p:cNvSpPr>
          <p:nvPr>
            <p:ph type="sldNum" sz="quarter" idx="12"/>
          </p:nvPr>
        </p:nvSpPr>
        <p:spPr/>
        <p:txBody>
          <a:bodyPr/>
          <a:lstStyle/>
          <a:p>
            <a:fld id="{FC890C3D-6A29-4512-9A74-3ED1CA07AAB9}" type="slidenum">
              <a:rPr lang="en-IN" smtClean="0"/>
              <a:t>24</a:t>
            </a:fld>
            <a:endParaRPr lang="en-IN"/>
          </a:p>
        </p:txBody>
      </p:sp>
      <p:pic>
        <p:nvPicPr>
          <p:cNvPr id="8" name="Picture 7">
            <a:extLst>
              <a:ext uri="{FF2B5EF4-FFF2-40B4-BE49-F238E27FC236}">
                <a16:creationId xmlns:a16="http://schemas.microsoft.com/office/drawing/2014/main" id="{07FA8D80-A871-4C5B-95C4-30CABCA21CF6}"/>
              </a:ext>
            </a:extLst>
          </p:cNvPr>
          <p:cNvPicPr>
            <a:picLocks noChangeAspect="1"/>
          </p:cNvPicPr>
          <p:nvPr/>
        </p:nvPicPr>
        <p:blipFill>
          <a:blip r:embed="rId3"/>
          <a:stretch>
            <a:fillRect/>
          </a:stretch>
        </p:blipFill>
        <p:spPr>
          <a:xfrm>
            <a:off x="2814549" y="611426"/>
            <a:ext cx="4436683" cy="5476241"/>
          </a:xfrm>
          <a:prstGeom prst="rect">
            <a:avLst/>
          </a:prstGeom>
        </p:spPr>
      </p:pic>
      <p:sp>
        <p:nvSpPr>
          <p:cNvPr id="9" name="Rectangle 1">
            <a:extLst>
              <a:ext uri="{FF2B5EF4-FFF2-40B4-BE49-F238E27FC236}">
                <a16:creationId xmlns:a16="http://schemas.microsoft.com/office/drawing/2014/main" id="{91F269D4-89FB-44D9-B5EB-559524972F7F}"/>
              </a:ext>
            </a:extLst>
          </p:cNvPr>
          <p:cNvSpPr>
            <a:spLocks noChangeArrowheads="1"/>
          </p:cNvSpPr>
          <p:nvPr/>
        </p:nvSpPr>
        <p:spPr bwMode="auto">
          <a:xfrm>
            <a:off x="292962" y="6066529"/>
            <a:ext cx="6958269"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FF0000"/>
                </a:solidFill>
                <a:effectLst/>
                <a:latin typeface="Trebuchet MS" panose="020B0603020202020204" pitchFamily="34" charset="0"/>
              </a:rPr>
              <a:t>Scopus Source ID</a:t>
            </a:r>
            <a:r>
              <a:rPr kumimoji="0" lang="en-US" altLang="en-US" sz="1200" b="1" i="0" u="none" strike="noStrike" cap="none" normalizeH="0" baseline="0" dirty="0">
                <a:ln>
                  <a:noFill/>
                </a:ln>
                <a:solidFill>
                  <a:srgbClr val="000000"/>
                </a:solidFill>
                <a:effectLst/>
                <a:latin typeface="Trebuchet MS" panose="020B0603020202020204" pitchFamily="34" charset="0"/>
              </a:rPr>
              <a:t>: </a:t>
            </a:r>
            <a:r>
              <a:rPr kumimoji="0" lang="en-US" altLang="en-US" sz="1200" b="1" i="0" u="none" strike="noStrike" cap="none" normalizeH="0" baseline="0" dirty="0">
                <a:ln>
                  <a:noFill/>
                </a:ln>
                <a:solidFill>
                  <a:srgbClr val="1155CC"/>
                </a:solidFill>
                <a:effectLst/>
                <a:latin typeface="Trebuchet MS" panose="020B0603020202020204" pitchFamily="34" charset="0"/>
                <a:hlinkClick r:id="rId4"/>
              </a:rPr>
              <a:t>https://www.scopus.com/sourceid/21100983110</a:t>
            </a:r>
            <a:endParaRPr kumimoji="0" lang="en-US" altLang="en-US" sz="1200" b="1" i="0" u="none" strike="noStrike" cap="none" normalizeH="0" baseline="0" dirty="0">
              <a:ln>
                <a:noFill/>
              </a:ln>
              <a:solidFill>
                <a:srgbClr val="1155CC"/>
              </a:solidFill>
              <a:effectLst/>
              <a:latin typeface="Trebuchet MS" panose="020B06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FF0000"/>
                </a:solidFill>
                <a:effectLst/>
                <a:latin typeface="Trebuchet MS" panose="020B0603020202020204" pitchFamily="34" charset="0"/>
              </a:rPr>
              <a:t>Scope Database Index</a:t>
            </a:r>
            <a:r>
              <a:rPr kumimoji="0" lang="en-US" altLang="en-US" sz="1200" b="1" i="0" u="none" strike="noStrike" cap="none" normalizeH="0" baseline="0" dirty="0">
                <a:ln>
                  <a:noFill/>
                </a:ln>
                <a:solidFill>
                  <a:srgbClr val="000000"/>
                </a:solidFill>
                <a:effectLst/>
                <a:latin typeface="Trebuchet MS" panose="020B0603020202020204" pitchFamily="34" charset="0"/>
              </a:rPr>
              <a:t>: </a:t>
            </a:r>
            <a:r>
              <a:rPr kumimoji="0" lang="en-US" altLang="en-US" sz="1200" b="1" i="0" u="none" strike="noStrike" cap="none" normalizeH="0" baseline="0" dirty="0">
                <a:ln>
                  <a:noFill/>
                </a:ln>
                <a:solidFill>
                  <a:srgbClr val="1155CC"/>
                </a:solidFill>
                <a:effectLst/>
                <a:latin typeface="Trebuchet MS" panose="020B0603020202020204" pitchFamily="34" charset="0"/>
                <a:hlinkClick r:id="rId5"/>
              </a:rPr>
              <a:t>https://scopedatabase.com/Sourceid/00000003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0384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A94D-7B21-4413-A3F9-085F06800BF1}"/>
              </a:ext>
            </a:extLst>
          </p:cNvPr>
          <p:cNvSpPr>
            <a:spLocks noGrp="1"/>
          </p:cNvSpPr>
          <p:nvPr>
            <p:ph type="title"/>
          </p:nvPr>
        </p:nvSpPr>
        <p:spPr>
          <a:xfrm>
            <a:off x="848785" y="0"/>
            <a:ext cx="8596668" cy="402454"/>
          </a:xfrm>
        </p:spPr>
        <p:txBody>
          <a:bodyPr>
            <a:noAutofit/>
          </a:bodyPr>
          <a:lstStyle/>
          <a:p>
            <a:r>
              <a:rPr lang="en-IN" sz="3200" dirty="0"/>
              <a:t>Literature Survey</a:t>
            </a:r>
          </a:p>
        </p:txBody>
      </p:sp>
      <p:graphicFrame>
        <p:nvGraphicFramePr>
          <p:cNvPr id="4" name="Content Placeholder 3">
            <a:extLst>
              <a:ext uri="{FF2B5EF4-FFF2-40B4-BE49-F238E27FC236}">
                <a16:creationId xmlns:a16="http://schemas.microsoft.com/office/drawing/2014/main" id="{2E2523C5-7F8B-4B0A-A4AC-D21A9A972C1D}"/>
              </a:ext>
            </a:extLst>
          </p:cNvPr>
          <p:cNvGraphicFramePr>
            <a:graphicFrameLocks noGrp="1"/>
          </p:cNvGraphicFramePr>
          <p:nvPr>
            <p:ph idx="1"/>
            <p:extLst>
              <p:ext uri="{D42A27DB-BD31-4B8C-83A1-F6EECF244321}">
                <p14:modId xmlns:p14="http://schemas.microsoft.com/office/powerpoint/2010/main" val="4012932316"/>
              </p:ext>
            </p:extLst>
          </p:nvPr>
        </p:nvGraphicFramePr>
        <p:xfrm>
          <a:off x="0" y="561976"/>
          <a:ext cx="10410823" cy="6222331"/>
        </p:xfrm>
        <a:graphic>
          <a:graphicData uri="http://schemas.openxmlformats.org/drawingml/2006/table">
            <a:tbl>
              <a:tblPr firstRow="1" firstCol="1">
                <a:tableStyleId>{5C22544A-7EE6-4342-B048-85BDC9FD1C3A}</a:tableStyleId>
              </a:tblPr>
              <a:tblGrid>
                <a:gridCol w="1487260">
                  <a:extLst>
                    <a:ext uri="{9D8B030D-6E8A-4147-A177-3AD203B41FA5}">
                      <a16:colId xmlns:a16="http://schemas.microsoft.com/office/drawing/2014/main" val="1031196747"/>
                    </a:ext>
                  </a:extLst>
                </a:gridCol>
                <a:gridCol w="1475014">
                  <a:extLst>
                    <a:ext uri="{9D8B030D-6E8A-4147-A177-3AD203B41FA5}">
                      <a16:colId xmlns:a16="http://schemas.microsoft.com/office/drawing/2014/main" val="235329079"/>
                    </a:ext>
                  </a:extLst>
                </a:gridCol>
                <a:gridCol w="1499506">
                  <a:extLst>
                    <a:ext uri="{9D8B030D-6E8A-4147-A177-3AD203B41FA5}">
                      <a16:colId xmlns:a16="http://schemas.microsoft.com/office/drawing/2014/main" val="1694020431"/>
                    </a:ext>
                  </a:extLst>
                </a:gridCol>
                <a:gridCol w="1752006">
                  <a:extLst>
                    <a:ext uri="{9D8B030D-6E8A-4147-A177-3AD203B41FA5}">
                      <a16:colId xmlns:a16="http://schemas.microsoft.com/office/drawing/2014/main" val="2955010556"/>
                    </a:ext>
                  </a:extLst>
                </a:gridCol>
                <a:gridCol w="1520513">
                  <a:extLst>
                    <a:ext uri="{9D8B030D-6E8A-4147-A177-3AD203B41FA5}">
                      <a16:colId xmlns:a16="http://schemas.microsoft.com/office/drawing/2014/main" val="1862946689"/>
                    </a:ext>
                  </a:extLst>
                </a:gridCol>
                <a:gridCol w="2605336">
                  <a:extLst>
                    <a:ext uri="{9D8B030D-6E8A-4147-A177-3AD203B41FA5}">
                      <a16:colId xmlns:a16="http://schemas.microsoft.com/office/drawing/2014/main" val="2136536745"/>
                    </a:ext>
                  </a:extLst>
                </a:gridCol>
                <a:gridCol w="71188">
                  <a:extLst>
                    <a:ext uri="{9D8B030D-6E8A-4147-A177-3AD203B41FA5}">
                      <a16:colId xmlns:a16="http://schemas.microsoft.com/office/drawing/2014/main" val="2377052004"/>
                    </a:ext>
                  </a:extLst>
                </a:gridCol>
              </a:tblGrid>
              <a:tr h="200273">
                <a:tc>
                  <a:txBody>
                    <a:bodyPr/>
                    <a:lstStyle/>
                    <a:p>
                      <a:pPr>
                        <a:lnSpc>
                          <a:spcPct val="107000"/>
                        </a:lnSpc>
                        <a:spcAft>
                          <a:spcPts val="800"/>
                        </a:spcAft>
                      </a:pPr>
                      <a:r>
                        <a:rPr lang="pt-PT" sz="900" dirty="0">
                          <a:effectLst/>
                        </a:rPr>
                        <a:t>S.NO</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solidFill>
                      <a:schemeClr val="bg2">
                        <a:lumMod val="60000"/>
                        <a:lumOff val="40000"/>
                      </a:schemeClr>
                    </a:solidFill>
                  </a:tcPr>
                </a:tc>
                <a:tc>
                  <a:txBody>
                    <a:bodyPr/>
                    <a:lstStyle/>
                    <a:p>
                      <a:pPr>
                        <a:lnSpc>
                          <a:spcPct val="107000"/>
                        </a:lnSpc>
                        <a:spcAft>
                          <a:spcPts val="800"/>
                        </a:spcAft>
                      </a:pPr>
                      <a:r>
                        <a:rPr lang="pt-PT" sz="700" dirty="0">
                          <a:effectLst/>
                        </a:rPr>
                        <a:t>NAME OF THE PAPER</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solidFill>
                      <a:schemeClr val="accent1"/>
                    </a:solidFill>
                  </a:tcPr>
                </a:tc>
                <a:tc>
                  <a:txBody>
                    <a:bodyPr/>
                    <a:lstStyle/>
                    <a:p>
                      <a:pPr>
                        <a:lnSpc>
                          <a:spcPct val="107000"/>
                        </a:lnSpc>
                        <a:spcAft>
                          <a:spcPts val="800"/>
                        </a:spcAft>
                      </a:pPr>
                      <a:r>
                        <a:rPr lang="en-US" sz="700" dirty="0">
                          <a:effectLst/>
                        </a:rPr>
                        <a:t>AUTHORS</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en-US" sz="700">
                          <a:effectLst/>
                        </a:rPr>
                        <a:t>METHODS USED</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en-US" sz="700">
                          <a:effectLst/>
                        </a:rPr>
                        <a:t>PARAMETERS USED</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en-US" sz="700">
                          <a:effectLst/>
                        </a:rPr>
                        <a:t>CONCLUSION </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en-US" sz="300">
                          <a:effectLst/>
                        </a:rPr>
                        <a:t>YEAR</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extLst>
                  <a:ext uri="{0D108BD9-81ED-4DB2-BD59-A6C34878D82A}">
                    <a16:rowId xmlns:a16="http://schemas.microsoft.com/office/drawing/2014/main" val="3711880284"/>
                  </a:ext>
                </a:extLst>
              </a:tr>
              <a:tr h="690956">
                <a:tc>
                  <a:txBody>
                    <a:bodyPr/>
                    <a:lstStyle/>
                    <a:p>
                      <a:pPr>
                        <a:lnSpc>
                          <a:spcPct val="107000"/>
                        </a:lnSpc>
                        <a:spcAft>
                          <a:spcPts val="800"/>
                        </a:spcAft>
                      </a:pPr>
                      <a:r>
                        <a:rPr lang="en-US" sz="1200" dirty="0">
                          <a:effectLst/>
                        </a:rPr>
                        <a:t>1</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solidFill>
                      <a:schemeClr val="bg2">
                        <a:lumMod val="60000"/>
                        <a:lumOff val="40000"/>
                      </a:schemeClr>
                    </a:solidFill>
                  </a:tcPr>
                </a:tc>
                <a:tc>
                  <a:txBody>
                    <a:bodyPr/>
                    <a:lstStyle/>
                    <a:p>
                      <a:pPr>
                        <a:lnSpc>
                          <a:spcPct val="107000"/>
                        </a:lnSpc>
                        <a:spcAft>
                          <a:spcPts val="800"/>
                        </a:spcAft>
                      </a:pPr>
                      <a:r>
                        <a:rPr lang="pt-PT" sz="1000" dirty="0">
                          <a:effectLst/>
                        </a:rPr>
                        <a:t>Weather forecasting using deep learning techniques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900" dirty="0">
                          <a:effectLst/>
                        </a:rPr>
                        <a:t>Salman, Afan Galih, Bayu Kanigoro, and Yaya Heryadi</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ANN and fuzzy logic wavelet model, NN, wavelet NN, and Support Vector Regression (SVR), Rainfall forecasting model based on an ensemble of artificial NN</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k-fold Crossvalidation, ENSO variables, gradient descent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High prediction Accuracy, Big data handling, optimal solution</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300">
                          <a:effectLst/>
                        </a:rPr>
                        <a:t>2015</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extLst>
                  <a:ext uri="{0D108BD9-81ED-4DB2-BD59-A6C34878D82A}">
                    <a16:rowId xmlns:a16="http://schemas.microsoft.com/office/drawing/2014/main" val="2230602436"/>
                  </a:ext>
                </a:extLst>
              </a:tr>
              <a:tr h="1270945">
                <a:tc>
                  <a:txBody>
                    <a:bodyPr/>
                    <a:lstStyle/>
                    <a:p>
                      <a:pPr>
                        <a:lnSpc>
                          <a:spcPct val="107000"/>
                        </a:lnSpc>
                        <a:spcAft>
                          <a:spcPts val="800"/>
                        </a:spcAft>
                      </a:pPr>
                      <a:r>
                        <a:rPr lang="en-US" sz="1200" dirty="0">
                          <a:effectLst/>
                        </a:rPr>
                        <a:t>2</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solidFill>
                      <a:schemeClr val="bg2">
                        <a:lumMod val="60000"/>
                        <a:lumOff val="40000"/>
                      </a:schemeClr>
                    </a:solidFill>
                  </a:tcPr>
                </a:tc>
                <a:tc>
                  <a:txBody>
                    <a:bodyPr/>
                    <a:lstStyle/>
                    <a:p>
                      <a:pPr>
                        <a:lnSpc>
                          <a:spcPct val="107000"/>
                        </a:lnSpc>
                        <a:spcAft>
                          <a:spcPts val="800"/>
                        </a:spcAft>
                      </a:pPr>
                      <a:r>
                        <a:rPr lang="pt-PT" sz="1000" dirty="0">
                          <a:effectLst/>
                        </a:rPr>
                        <a:t>Smart Air Quality Monitoring System with LoRaWAN.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1050" dirty="0">
                          <a:effectLst/>
                        </a:rPr>
                        <a:t>Thu, M. Y., Htun, W., Aung, Y. L., Shwe, P. E. E., &amp; Tun, N. M</a:t>
                      </a:r>
                      <a:r>
                        <a:rPr lang="pt-PT" sz="800" dirty="0">
                          <a:effectLst/>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LoRaWAN gateway, Python programming and ARIMA model to make predictions. ARIMA is an abbreviation for Auto-Regressive Integrated Moving-Average. It has been used for time series forecasting.</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Amounts of dust, CO2 in ppm, temperature in degree celsius and humidity</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The outcome is a scalable system to monitor the amounts of dust</a:t>
                      </a:r>
                      <a:endParaRPr lang="en-IN" sz="800" dirty="0">
                        <a:effectLst/>
                      </a:endParaRPr>
                    </a:p>
                    <a:p>
                      <a:pPr>
                        <a:lnSpc>
                          <a:spcPct val="107000"/>
                        </a:lnSpc>
                        <a:spcAft>
                          <a:spcPts val="800"/>
                        </a:spcAft>
                      </a:pPr>
                      <a:r>
                        <a:rPr lang="pt-PT" sz="800" dirty="0">
                          <a:effectLst/>
                        </a:rPr>
                        <a:t>CO2, temperature and humidity that are essential factors in air quality monitoring. This system uses LoRa network that has high potential in the future because many cities around the world are planning to have the LoRa coverage serving as a necessary communication backbonet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en-US" sz="300">
                          <a:effectLst/>
                        </a:rPr>
                        <a:t>2018</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extLst>
                  <a:ext uri="{0D108BD9-81ED-4DB2-BD59-A6C34878D82A}">
                    <a16:rowId xmlns:a16="http://schemas.microsoft.com/office/drawing/2014/main" val="384730036"/>
                  </a:ext>
                </a:extLst>
              </a:tr>
              <a:tr h="838200">
                <a:tc>
                  <a:txBody>
                    <a:bodyPr/>
                    <a:lstStyle/>
                    <a:p>
                      <a:pPr>
                        <a:lnSpc>
                          <a:spcPct val="107000"/>
                        </a:lnSpc>
                        <a:spcAft>
                          <a:spcPts val="800"/>
                        </a:spcAft>
                      </a:pPr>
                      <a:r>
                        <a:rPr lang="en-US" sz="1200" dirty="0">
                          <a:effectLst/>
                        </a:rPr>
                        <a:t>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solidFill>
                      <a:schemeClr val="bg2">
                        <a:lumMod val="60000"/>
                        <a:lumOff val="40000"/>
                      </a:schemeClr>
                    </a:solidFill>
                  </a:tcPr>
                </a:tc>
                <a:tc>
                  <a:txBody>
                    <a:bodyPr/>
                    <a:lstStyle/>
                    <a:p>
                      <a:pPr>
                        <a:lnSpc>
                          <a:spcPct val="107000"/>
                        </a:lnSpc>
                        <a:spcAft>
                          <a:spcPts val="800"/>
                        </a:spcAft>
                      </a:pPr>
                      <a:r>
                        <a:rPr lang="pt-PT" sz="1000" dirty="0">
                          <a:effectLst/>
                        </a:rPr>
                        <a:t>Air Quality Prediction: Big Data and Machine Learning Approaches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900" dirty="0">
                          <a:effectLst/>
                        </a:rPr>
                        <a:t>Kang, Ganganjot Kaur, Jerry Zeyu Gao, Sen Chiao, Shengqiang Lu, and Gang Xie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Applicability of ANN, GA, SVM, Random Forest models on big data based on air quality factors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Air Pollution and Quality Index (AQI)</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Analysis between different prediction model, Increased accuracy</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en-US" sz="300">
                          <a:effectLst/>
                        </a:rPr>
                        <a:t>2018</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extLst>
                  <a:ext uri="{0D108BD9-81ED-4DB2-BD59-A6C34878D82A}">
                    <a16:rowId xmlns:a16="http://schemas.microsoft.com/office/drawing/2014/main" val="2880217728"/>
                  </a:ext>
                </a:extLst>
              </a:tr>
              <a:tr h="678818">
                <a:tc>
                  <a:txBody>
                    <a:bodyPr/>
                    <a:lstStyle/>
                    <a:p>
                      <a:pPr>
                        <a:lnSpc>
                          <a:spcPct val="107000"/>
                        </a:lnSpc>
                        <a:spcAft>
                          <a:spcPts val="800"/>
                        </a:spcAft>
                      </a:pPr>
                      <a:r>
                        <a:rPr lang="en-US" sz="1200" dirty="0">
                          <a:effectLst/>
                        </a:rPr>
                        <a:t>4</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solidFill>
                      <a:schemeClr val="bg2">
                        <a:lumMod val="60000"/>
                        <a:lumOff val="40000"/>
                      </a:schemeClr>
                    </a:solidFill>
                  </a:tcPr>
                </a:tc>
                <a:tc>
                  <a:txBody>
                    <a:bodyPr/>
                    <a:lstStyle/>
                    <a:p>
                      <a:pPr>
                        <a:lnSpc>
                          <a:spcPct val="107000"/>
                        </a:lnSpc>
                        <a:spcAft>
                          <a:spcPts val="800"/>
                        </a:spcAft>
                      </a:pPr>
                      <a:r>
                        <a:rPr lang="pt-PT" sz="1000" dirty="0">
                          <a:effectLst/>
                        </a:rPr>
                        <a:t>IoT Based LPG Gas Leakage Detector</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900" dirty="0">
                          <a:effectLst/>
                        </a:rPr>
                        <a:t>Prof. Pranay Meshram, Nancy Shukla, Stuti Mendhekar, Renuka Gadge ,Shivani Kanaskar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Wireless Sensor Network and MQ Series Hazardous Gas Sensors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Propane, Butane and LPG, Natural gas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SMS Sent to user if hazardous gases found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300">
                          <a:effectLst/>
                        </a:rPr>
                        <a:t>2019</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extLst>
                  <a:ext uri="{0D108BD9-81ED-4DB2-BD59-A6C34878D82A}">
                    <a16:rowId xmlns:a16="http://schemas.microsoft.com/office/drawing/2014/main" val="1286123293"/>
                  </a:ext>
                </a:extLst>
              </a:tr>
              <a:tr h="1127787">
                <a:tc>
                  <a:txBody>
                    <a:bodyPr/>
                    <a:lstStyle/>
                    <a:p>
                      <a:pPr>
                        <a:lnSpc>
                          <a:spcPct val="107000"/>
                        </a:lnSpc>
                        <a:spcAft>
                          <a:spcPts val="800"/>
                        </a:spcAft>
                      </a:pPr>
                      <a:r>
                        <a:rPr lang="en-US" sz="1200" dirty="0">
                          <a:effectLst/>
                        </a:rPr>
                        <a:t>5</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solidFill>
                      <a:schemeClr val="bg2">
                        <a:lumMod val="60000"/>
                        <a:lumOff val="40000"/>
                      </a:schemeClr>
                    </a:solidFill>
                  </a:tcPr>
                </a:tc>
                <a:tc>
                  <a:txBody>
                    <a:bodyPr/>
                    <a:lstStyle/>
                    <a:p>
                      <a:pPr>
                        <a:lnSpc>
                          <a:spcPct val="107000"/>
                        </a:lnSpc>
                        <a:spcAft>
                          <a:spcPts val="800"/>
                        </a:spcAft>
                      </a:pPr>
                      <a:r>
                        <a:rPr lang="pt-PT" sz="1000" dirty="0">
                          <a:effectLst/>
                        </a:rPr>
                        <a:t>Machine Learning Capable, IoT Air Pollution Monitoring System with Upgradable Sensor Array</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900" dirty="0">
                          <a:effectLst/>
                        </a:rPr>
                        <a:t>C.S. Elvitigala, and B.H. Sudantha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The microcontroller with module connection slots , The wireless communication device through WiFi module , The data classifying and storing server ,The machine learning and graphing software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Air Quality Index(AQI),CO concentration in ppm</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Low cost Solution to monitor environment pollution,flexible and many parameters can be added or removed.The state of art machine algorithm is used to predict the air pollution and this helps an organization or government to do better planning of cities or places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en-US" sz="300">
                          <a:effectLst/>
                        </a:rPr>
                        <a:t>2017</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extLst>
                  <a:ext uri="{0D108BD9-81ED-4DB2-BD59-A6C34878D82A}">
                    <a16:rowId xmlns:a16="http://schemas.microsoft.com/office/drawing/2014/main" val="3283184330"/>
                  </a:ext>
                </a:extLst>
              </a:tr>
              <a:tr h="1415352">
                <a:tc>
                  <a:txBody>
                    <a:bodyPr/>
                    <a:lstStyle/>
                    <a:p>
                      <a:pPr>
                        <a:lnSpc>
                          <a:spcPct val="107000"/>
                        </a:lnSpc>
                        <a:spcAft>
                          <a:spcPts val="800"/>
                        </a:spcAft>
                      </a:pPr>
                      <a:r>
                        <a:rPr lang="en-US" sz="1200" dirty="0">
                          <a:effectLst/>
                        </a:rPr>
                        <a:t>6</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solidFill>
                      <a:schemeClr val="bg2">
                        <a:lumMod val="60000"/>
                        <a:lumOff val="40000"/>
                      </a:schemeClr>
                    </a:solidFill>
                  </a:tcPr>
                </a:tc>
                <a:tc>
                  <a:txBody>
                    <a:bodyPr/>
                    <a:lstStyle/>
                    <a:p>
                      <a:pPr>
                        <a:lnSpc>
                          <a:spcPct val="107000"/>
                        </a:lnSpc>
                        <a:spcAft>
                          <a:spcPts val="800"/>
                        </a:spcAft>
                      </a:pPr>
                      <a:r>
                        <a:rPr lang="pt-PT" sz="1000" dirty="0">
                          <a:effectLst/>
                        </a:rPr>
                        <a:t>IoT based Air Quality Monitoring</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900" dirty="0">
                          <a:effectLst/>
                        </a:rPr>
                        <a:t>F N Setiawan* and I Kustiawan</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Integration of 3 sensors that detect different kinds of gases and particles with Nodemcu before the data detected is sent to the internet The 3 sensors are MQ2, MQ9 sensor for carbon monoxide and zh03a particle sensor for PM1.0, PM2.5 and PM10 (dust)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MQ2 sensor module is used for gas leakage detection. MQ9 sensor is sensitive and have fast response time. ZH03A module is a common type,it is a small size sensor that uses laser scattering principle to detect the dust particles in air, with good selectivity and stability</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pt-PT" sz="800" dirty="0">
                          <a:effectLst/>
                        </a:rPr>
                        <a:t>air quality detector is very important because nowadays air pollution is easy to find. For the air pollution which cannot be easy detected by human, it requires</a:t>
                      </a:r>
                      <a:endParaRPr lang="en-IN" sz="800" dirty="0">
                        <a:effectLst/>
                      </a:endParaRPr>
                    </a:p>
                    <a:p>
                      <a:pPr>
                        <a:lnSpc>
                          <a:spcPct val="107000"/>
                        </a:lnSpc>
                        <a:spcAft>
                          <a:spcPts val="800"/>
                        </a:spcAft>
                      </a:pPr>
                      <a:r>
                        <a:rPr lang="pt-PT" sz="800" dirty="0">
                          <a:effectLst/>
                        </a:rPr>
                        <a:t>a device as a reader of the air quality. By this research, we can avoid air pollution through monitoring the air quality regularly</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tc>
                  <a:txBody>
                    <a:bodyPr/>
                    <a:lstStyle/>
                    <a:p>
                      <a:pPr>
                        <a:lnSpc>
                          <a:spcPct val="107000"/>
                        </a:lnSpc>
                        <a:spcAft>
                          <a:spcPts val="800"/>
                        </a:spcAft>
                      </a:pPr>
                      <a:r>
                        <a:rPr lang="en-US" sz="300" dirty="0">
                          <a:effectLst/>
                        </a:rPr>
                        <a:t>2018</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16133" marR="16133" marT="0" marB="0"/>
                </a:tc>
                <a:extLst>
                  <a:ext uri="{0D108BD9-81ED-4DB2-BD59-A6C34878D82A}">
                    <a16:rowId xmlns:a16="http://schemas.microsoft.com/office/drawing/2014/main" val="4106778049"/>
                  </a:ext>
                </a:extLst>
              </a:tr>
            </a:tbl>
          </a:graphicData>
        </a:graphic>
      </p:graphicFrame>
      <p:sp>
        <p:nvSpPr>
          <p:cNvPr id="5" name="Slide Number Placeholder 4">
            <a:extLst>
              <a:ext uri="{FF2B5EF4-FFF2-40B4-BE49-F238E27FC236}">
                <a16:creationId xmlns:a16="http://schemas.microsoft.com/office/drawing/2014/main" id="{BDB428C3-46BB-4BEB-9165-C32A0A5825BB}"/>
              </a:ext>
            </a:extLst>
          </p:cNvPr>
          <p:cNvSpPr>
            <a:spLocks noGrp="1"/>
          </p:cNvSpPr>
          <p:nvPr>
            <p:ph type="sldNum" sz="quarter" idx="12"/>
          </p:nvPr>
        </p:nvSpPr>
        <p:spPr/>
        <p:txBody>
          <a:bodyPr/>
          <a:lstStyle/>
          <a:p>
            <a:fld id="{FC890C3D-6A29-4512-9A74-3ED1CA07AAB9}" type="slidenum">
              <a:rPr lang="en-IN" smtClean="0"/>
              <a:t>3</a:t>
            </a:fld>
            <a:endParaRPr lang="en-IN"/>
          </a:p>
        </p:txBody>
      </p:sp>
    </p:spTree>
    <p:extLst>
      <p:ext uri="{BB962C8B-B14F-4D97-AF65-F5344CB8AC3E}">
        <p14:creationId xmlns:p14="http://schemas.microsoft.com/office/powerpoint/2010/main" val="32285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0AED-32E2-40BF-BE54-B16F3CB74A10}"/>
              </a:ext>
            </a:extLst>
          </p:cNvPr>
          <p:cNvSpPr>
            <a:spLocks noGrp="1"/>
          </p:cNvSpPr>
          <p:nvPr>
            <p:ph type="title"/>
          </p:nvPr>
        </p:nvSpPr>
        <p:spPr/>
        <p:txBody>
          <a:bodyPr/>
          <a:lstStyle/>
          <a:p>
            <a:r>
              <a:rPr lang="en-IN" dirty="0"/>
              <a:t>MOTIVATION AND OBJECTIVE</a:t>
            </a:r>
          </a:p>
        </p:txBody>
      </p:sp>
      <p:sp>
        <p:nvSpPr>
          <p:cNvPr id="3" name="Content Placeholder 2">
            <a:extLst>
              <a:ext uri="{FF2B5EF4-FFF2-40B4-BE49-F238E27FC236}">
                <a16:creationId xmlns:a16="http://schemas.microsoft.com/office/drawing/2014/main" id="{162625B6-760A-4CDD-B556-9740C12D9D07}"/>
              </a:ext>
            </a:extLst>
          </p:cNvPr>
          <p:cNvSpPr>
            <a:spLocks noGrp="1"/>
          </p:cNvSpPr>
          <p:nvPr>
            <p:ph idx="1"/>
          </p:nvPr>
        </p:nvSpPr>
        <p:spPr>
          <a:xfrm>
            <a:off x="677334" y="1491449"/>
            <a:ext cx="8596668" cy="4549913"/>
          </a:xfrm>
        </p:spPr>
        <p:txBody>
          <a:bodyPr>
            <a:normAutofit fontScale="92500" lnSpcReduction="20000"/>
          </a:bodyPr>
          <a:lstStyle/>
          <a:p>
            <a:r>
              <a:rPr lang="en-US" dirty="0"/>
              <a:t>Air pollution is one of the biggest threats for the environment and affects everyone. The situation these days are so bad that in few cities like Tokyo and Delhi, people are gasping for breath. It is estimated that 7 million people die every year due to pollution. So the air in most of these areas can be termed as invisible poison. In such cases the least a person living in the area should be able to do is know how the quality of air is in their locality. If they see and understand the immediacy of the problem, they can find ways to save themselves. Here is where our project comes to play. </a:t>
            </a:r>
          </a:p>
          <a:p>
            <a:r>
              <a:rPr lang="en-US" dirty="0"/>
              <a:t>The core objective of this project is to make a device and a website such that people can have access to the information as to how bad the condition of Air is in their locality. Real-Time values are to be displayed on the website and we also explore prediction algorithms in machine and deep learning to know if the area can be termed safe or not based on the future Pollution values. We will be using IOT to send the data gathered from the sensors to the cloud server and the users can check out additional data on the website such as temperature and humidity. </a:t>
            </a:r>
          </a:p>
          <a:p>
            <a:endParaRPr lang="en-IN" dirty="0"/>
          </a:p>
          <a:p>
            <a:endParaRPr lang="en-IN" dirty="0"/>
          </a:p>
        </p:txBody>
      </p:sp>
      <p:sp>
        <p:nvSpPr>
          <p:cNvPr id="4" name="Slide Number Placeholder 3">
            <a:extLst>
              <a:ext uri="{FF2B5EF4-FFF2-40B4-BE49-F238E27FC236}">
                <a16:creationId xmlns:a16="http://schemas.microsoft.com/office/drawing/2014/main" id="{6BBBD189-E341-481F-8973-B89259815CB6}"/>
              </a:ext>
            </a:extLst>
          </p:cNvPr>
          <p:cNvSpPr>
            <a:spLocks noGrp="1"/>
          </p:cNvSpPr>
          <p:nvPr>
            <p:ph type="sldNum" sz="quarter" idx="12"/>
          </p:nvPr>
        </p:nvSpPr>
        <p:spPr/>
        <p:txBody>
          <a:bodyPr/>
          <a:lstStyle/>
          <a:p>
            <a:fld id="{FC890C3D-6A29-4512-9A74-3ED1CA07AAB9}" type="slidenum">
              <a:rPr lang="en-IN" smtClean="0"/>
              <a:t>4</a:t>
            </a:fld>
            <a:endParaRPr lang="en-IN" dirty="0"/>
          </a:p>
        </p:txBody>
      </p:sp>
    </p:spTree>
    <p:extLst>
      <p:ext uri="{BB962C8B-B14F-4D97-AF65-F5344CB8AC3E}">
        <p14:creationId xmlns:p14="http://schemas.microsoft.com/office/powerpoint/2010/main" val="33529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75C8-8F85-45D0-88A2-F92C9F517EA6}"/>
              </a:ext>
            </a:extLst>
          </p:cNvPr>
          <p:cNvSpPr>
            <a:spLocks noGrp="1"/>
          </p:cNvSpPr>
          <p:nvPr>
            <p:ph type="title"/>
          </p:nvPr>
        </p:nvSpPr>
        <p:spPr/>
        <p:txBody>
          <a:bodyPr/>
          <a:lstStyle/>
          <a:p>
            <a:r>
              <a:rPr lang="en-IN" dirty="0"/>
              <a:t>HARDWARE/SOFTWARE DETAILS</a:t>
            </a:r>
          </a:p>
        </p:txBody>
      </p:sp>
      <p:sp>
        <p:nvSpPr>
          <p:cNvPr id="3" name="Slide Number Placeholder 2">
            <a:extLst>
              <a:ext uri="{FF2B5EF4-FFF2-40B4-BE49-F238E27FC236}">
                <a16:creationId xmlns:a16="http://schemas.microsoft.com/office/drawing/2014/main" id="{13C3B5FD-A96B-428C-9993-0783CF8AB185}"/>
              </a:ext>
            </a:extLst>
          </p:cNvPr>
          <p:cNvSpPr>
            <a:spLocks noGrp="1"/>
          </p:cNvSpPr>
          <p:nvPr>
            <p:ph type="sldNum" sz="quarter" idx="12"/>
          </p:nvPr>
        </p:nvSpPr>
        <p:spPr/>
        <p:txBody>
          <a:bodyPr/>
          <a:lstStyle/>
          <a:p>
            <a:fld id="{FC890C3D-6A29-4512-9A74-3ED1CA07AAB9}" type="slidenum">
              <a:rPr lang="en-IN" smtClean="0"/>
              <a:t>5</a:t>
            </a:fld>
            <a:endParaRPr lang="en-IN"/>
          </a:p>
        </p:txBody>
      </p:sp>
      <p:pic>
        <p:nvPicPr>
          <p:cNvPr id="4098" name="Picture 2" descr="NodeMCU (ESP8266 WiFi Programming &amp; Development Kit) – Future Electronics  Egypt">
            <a:extLst>
              <a:ext uri="{FF2B5EF4-FFF2-40B4-BE49-F238E27FC236}">
                <a16:creationId xmlns:a16="http://schemas.microsoft.com/office/drawing/2014/main" id="{8BCF6F93-44E5-47CA-A131-D23620FC6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64" y="4910133"/>
            <a:ext cx="1390095" cy="13900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ir Quality Control Gas Sensor (MQ-135) – TOMSON ELECTRONICS">
            <a:extLst>
              <a:ext uri="{FF2B5EF4-FFF2-40B4-BE49-F238E27FC236}">
                <a16:creationId xmlns:a16="http://schemas.microsoft.com/office/drawing/2014/main" id="{2925C761-163C-4C78-B51A-4D79D256E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559" y="4581525"/>
            <a:ext cx="1833979" cy="18339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45D1471-203A-4D73-A309-85BD5FF178FD}"/>
              </a:ext>
            </a:extLst>
          </p:cNvPr>
          <p:cNvGraphicFramePr>
            <a:graphicFrameLocks noGrp="1"/>
          </p:cNvGraphicFramePr>
          <p:nvPr>
            <p:extLst>
              <p:ext uri="{D42A27DB-BD31-4B8C-83A1-F6EECF244321}">
                <p14:modId xmlns:p14="http://schemas.microsoft.com/office/powerpoint/2010/main" val="3396045269"/>
              </p:ext>
            </p:extLst>
          </p:nvPr>
        </p:nvGraphicFramePr>
        <p:xfrm>
          <a:off x="399461" y="1390650"/>
          <a:ext cx="8042108" cy="3190875"/>
        </p:xfrm>
        <a:graphic>
          <a:graphicData uri="http://schemas.openxmlformats.org/drawingml/2006/table">
            <a:tbl>
              <a:tblPr firstRow="1" firstCol="1" bandRow="1">
                <a:tableStyleId>{5C22544A-7EE6-4342-B048-85BDC9FD1C3A}</a:tableStyleId>
              </a:tblPr>
              <a:tblGrid>
                <a:gridCol w="4021054">
                  <a:extLst>
                    <a:ext uri="{9D8B030D-6E8A-4147-A177-3AD203B41FA5}">
                      <a16:colId xmlns:a16="http://schemas.microsoft.com/office/drawing/2014/main" val="2421676469"/>
                    </a:ext>
                  </a:extLst>
                </a:gridCol>
                <a:gridCol w="4021054">
                  <a:extLst>
                    <a:ext uri="{9D8B030D-6E8A-4147-A177-3AD203B41FA5}">
                      <a16:colId xmlns:a16="http://schemas.microsoft.com/office/drawing/2014/main" val="2726062867"/>
                    </a:ext>
                  </a:extLst>
                </a:gridCol>
              </a:tblGrid>
              <a:tr h="531812">
                <a:tc>
                  <a:txBody>
                    <a:bodyPr/>
                    <a:lstStyle/>
                    <a:p>
                      <a:r>
                        <a:rPr lang="en-US" sz="2800" dirty="0">
                          <a:effectLst/>
                        </a:rPr>
                        <a:t>Hardware:</a:t>
                      </a:r>
                      <a:endParaRPr lang="en-IN" sz="2000" dirty="0">
                        <a:effectLst/>
                      </a:endParaRPr>
                    </a:p>
                  </a:txBody>
                  <a:tcPr marL="68580" marR="68580" marT="0" marB="0">
                    <a:solidFill>
                      <a:schemeClr val="bg2">
                        <a:lumMod val="40000"/>
                        <a:lumOff val="60000"/>
                      </a:schemeClr>
                    </a:solidFill>
                  </a:tcPr>
                </a:tc>
                <a:tc>
                  <a:txBody>
                    <a:bodyPr/>
                    <a:lstStyle/>
                    <a:p>
                      <a:r>
                        <a:rPr lang="en-US" sz="2800" dirty="0">
                          <a:effectLst/>
                        </a:rPr>
                        <a:t>Software:</a:t>
                      </a:r>
                      <a:endParaRPr lang="en-IN" sz="2000" dirty="0">
                        <a:effectLst/>
                      </a:endParaRPr>
                    </a:p>
                  </a:txBody>
                  <a:tcPr marL="68580" marR="68580" marT="0" marB="0">
                    <a:solidFill>
                      <a:schemeClr val="bg2">
                        <a:lumMod val="40000"/>
                        <a:lumOff val="60000"/>
                      </a:schemeClr>
                    </a:solidFill>
                  </a:tcPr>
                </a:tc>
                <a:extLst>
                  <a:ext uri="{0D108BD9-81ED-4DB2-BD59-A6C34878D82A}">
                    <a16:rowId xmlns:a16="http://schemas.microsoft.com/office/drawing/2014/main" val="3161789939"/>
                  </a:ext>
                </a:extLst>
              </a:tr>
              <a:tr h="2659063">
                <a:tc>
                  <a:txBody>
                    <a:bodyPr/>
                    <a:lstStyle/>
                    <a:p>
                      <a:pPr marL="347345" indent="-347345" algn="l" defTabSz="457200" rtl="0" eaLnBrk="1" latinLnBrk="0" hangingPunct="1">
                        <a:lnSpc>
                          <a:spcPct val="150000"/>
                        </a:lnSpc>
                      </a:pPr>
                      <a:r>
                        <a:rPr lang="en-US" sz="1400" b="0" kern="1200" dirty="0" err="1">
                          <a:solidFill>
                            <a:schemeClr val="dk1"/>
                          </a:solidFill>
                          <a:effectLst/>
                          <a:latin typeface="+mn-lt"/>
                          <a:ea typeface="+mn-ea"/>
                          <a:cs typeface="+mn-cs"/>
                        </a:rPr>
                        <a:t>NodeMCU</a:t>
                      </a:r>
                      <a:r>
                        <a:rPr lang="en-US" sz="1400" b="0" kern="1200" dirty="0">
                          <a:solidFill>
                            <a:schemeClr val="dk1"/>
                          </a:solidFill>
                          <a:effectLst/>
                          <a:latin typeface="+mn-lt"/>
                          <a:ea typeface="+mn-ea"/>
                          <a:cs typeface="+mn-cs"/>
                        </a:rPr>
                        <a:t>(ESP8266)</a:t>
                      </a:r>
                      <a:endParaRPr lang="en-IN" sz="1400" b="0" kern="1200" dirty="0">
                        <a:solidFill>
                          <a:schemeClr val="dk1"/>
                        </a:solidFill>
                        <a:effectLst/>
                        <a:latin typeface="+mn-lt"/>
                        <a:ea typeface="+mn-ea"/>
                        <a:cs typeface="+mn-cs"/>
                      </a:endParaRPr>
                    </a:p>
                    <a:p>
                      <a:pPr marL="347345" indent="-347345" algn="l" defTabSz="457200" rtl="0" eaLnBrk="1" latinLnBrk="0" hangingPunct="1">
                        <a:lnSpc>
                          <a:spcPct val="150000"/>
                        </a:lnSpc>
                      </a:pPr>
                      <a:r>
                        <a:rPr lang="en-US" sz="1400" b="0" kern="1200" dirty="0">
                          <a:solidFill>
                            <a:schemeClr val="dk1"/>
                          </a:solidFill>
                          <a:effectLst/>
                          <a:latin typeface="+mn-lt"/>
                          <a:ea typeface="+mn-ea"/>
                          <a:cs typeface="+mn-cs"/>
                        </a:rPr>
                        <a:t>MQ135</a:t>
                      </a:r>
                      <a:endParaRPr lang="en-IN" sz="1400" b="0" kern="1200" dirty="0">
                        <a:solidFill>
                          <a:schemeClr val="dk1"/>
                        </a:solidFill>
                        <a:effectLst/>
                        <a:latin typeface="+mn-lt"/>
                        <a:ea typeface="+mn-ea"/>
                        <a:cs typeface="+mn-cs"/>
                      </a:endParaRPr>
                    </a:p>
                    <a:p>
                      <a:pPr marL="347345" indent="-347345" algn="l" defTabSz="457200" rtl="0" eaLnBrk="1" latinLnBrk="0" hangingPunct="1">
                        <a:lnSpc>
                          <a:spcPct val="150000"/>
                        </a:lnSpc>
                      </a:pPr>
                      <a:r>
                        <a:rPr lang="en-US" sz="1400" b="0" kern="1200" dirty="0">
                          <a:solidFill>
                            <a:schemeClr val="dk1"/>
                          </a:solidFill>
                          <a:effectLst/>
                          <a:latin typeface="+mn-lt"/>
                          <a:ea typeface="+mn-ea"/>
                          <a:cs typeface="+mn-cs"/>
                        </a:rPr>
                        <a:t>MQ7</a:t>
                      </a:r>
                      <a:endParaRPr lang="en-IN" sz="1400" b="0" kern="1200" dirty="0">
                        <a:solidFill>
                          <a:schemeClr val="dk1"/>
                        </a:solidFill>
                        <a:effectLst/>
                        <a:latin typeface="+mn-lt"/>
                        <a:ea typeface="+mn-ea"/>
                        <a:cs typeface="+mn-cs"/>
                      </a:endParaRPr>
                    </a:p>
                    <a:p>
                      <a:pPr marL="347345" indent="-347345" algn="l" defTabSz="457200" rtl="0" eaLnBrk="1" latinLnBrk="0" hangingPunct="1">
                        <a:lnSpc>
                          <a:spcPct val="150000"/>
                        </a:lnSpc>
                      </a:pPr>
                      <a:r>
                        <a:rPr lang="en-US" sz="1400" b="0" kern="1200" dirty="0">
                          <a:solidFill>
                            <a:schemeClr val="dk1"/>
                          </a:solidFill>
                          <a:effectLst/>
                          <a:latin typeface="+mn-lt"/>
                          <a:ea typeface="+mn-ea"/>
                          <a:cs typeface="+mn-cs"/>
                        </a:rPr>
                        <a:t>DHT11</a:t>
                      </a:r>
                      <a:endParaRPr lang="en-IN" sz="1400" b="0" kern="1200" dirty="0">
                        <a:solidFill>
                          <a:schemeClr val="dk1"/>
                        </a:solidFill>
                        <a:effectLst/>
                        <a:latin typeface="+mn-lt"/>
                        <a:ea typeface="+mn-ea"/>
                        <a:cs typeface="+mn-cs"/>
                      </a:endParaRPr>
                    </a:p>
                    <a:p>
                      <a:pPr marL="347345" indent="-347345" algn="l" defTabSz="457200" rtl="0" eaLnBrk="1" latinLnBrk="0" hangingPunct="1">
                        <a:lnSpc>
                          <a:spcPct val="150000"/>
                        </a:lnSpc>
                      </a:pPr>
                      <a:r>
                        <a:rPr lang="en-US" sz="1400" b="0" kern="1200" dirty="0">
                          <a:solidFill>
                            <a:schemeClr val="dk1"/>
                          </a:solidFill>
                          <a:effectLst/>
                          <a:latin typeface="+mn-lt"/>
                          <a:ea typeface="+mn-ea"/>
                          <a:cs typeface="+mn-cs"/>
                        </a:rPr>
                        <a:t>4051 Multiplexer</a:t>
                      </a:r>
                      <a:endParaRPr lang="en-IN" sz="1400" b="0" kern="1200" dirty="0">
                        <a:solidFill>
                          <a:schemeClr val="dk1"/>
                        </a:solidFill>
                        <a:effectLst/>
                        <a:latin typeface="+mn-lt"/>
                        <a:ea typeface="+mn-ea"/>
                        <a:cs typeface="+mn-cs"/>
                      </a:endParaRPr>
                    </a:p>
                    <a:p>
                      <a:pPr marL="347345" indent="-347345" algn="l" defTabSz="457200" rtl="0" eaLnBrk="1" latinLnBrk="0" hangingPunct="1">
                        <a:lnSpc>
                          <a:spcPct val="150000"/>
                        </a:lnSpc>
                      </a:pPr>
                      <a:r>
                        <a:rPr lang="en-US" sz="1400" b="0" kern="1200" dirty="0">
                          <a:solidFill>
                            <a:schemeClr val="dk1"/>
                          </a:solidFill>
                          <a:effectLst/>
                          <a:latin typeface="+mn-lt"/>
                          <a:ea typeface="+mn-ea"/>
                          <a:cs typeface="+mn-cs"/>
                        </a:rPr>
                        <a:t>Bread Board</a:t>
                      </a:r>
                      <a:endParaRPr lang="en-IN" sz="1400" b="0" kern="1200" dirty="0">
                        <a:solidFill>
                          <a:schemeClr val="dk1"/>
                        </a:solidFill>
                        <a:effectLst/>
                        <a:latin typeface="+mn-lt"/>
                        <a:ea typeface="+mn-ea"/>
                        <a:cs typeface="+mn-cs"/>
                      </a:endParaRPr>
                    </a:p>
                    <a:p>
                      <a:pPr marL="347345" indent="-347345" algn="l" defTabSz="457200" rtl="0" eaLnBrk="1" latinLnBrk="0" hangingPunct="1">
                        <a:lnSpc>
                          <a:spcPct val="150000"/>
                        </a:lnSpc>
                      </a:pPr>
                      <a:r>
                        <a:rPr lang="en-US" sz="1400" b="0" kern="1200" dirty="0">
                          <a:solidFill>
                            <a:schemeClr val="dk1"/>
                          </a:solidFill>
                          <a:effectLst/>
                          <a:latin typeface="+mn-lt"/>
                          <a:ea typeface="+mn-ea"/>
                          <a:cs typeface="+mn-cs"/>
                        </a:rPr>
                        <a:t>Jumper Wires</a:t>
                      </a:r>
                      <a:endParaRPr lang="en-IN" sz="1400" b="0" kern="1200" dirty="0">
                        <a:solidFill>
                          <a:schemeClr val="dk1"/>
                        </a:solidFill>
                        <a:effectLst/>
                        <a:latin typeface="+mn-lt"/>
                        <a:ea typeface="+mn-ea"/>
                        <a:cs typeface="+mn-cs"/>
                      </a:endParaRPr>
                    </a:p>
                    <a:p>
                      <a:pPr marL="347345" indent="-347345" algn="l" defTabSz="457200" rtl="0" eaLnBrk="1" latinLnBrk="0" hangingPunct="1">
                        <a:lnSpc>
                          <a:spcPct val="150000"/>
                        </a:lnSpc>
                      </a:pPr>
                      <a:r>
                        <a:rPr lang="en-US" sz="1400" kern="1200" dirty="0">
                          <a:solidFill>
                            <a:schemeClr val="dk1"/>
                          </a:solidFill>
                          <a:effectLst/>
                          <a:latin typeface="+mn-lt"/>
                          <a:ea typeface="+mn-ea"/>
                          <a:cs typeface="+mn-cs"/>
                        </a:rPr>
                        <a:t> </a:t>
                      </a:r>
                      <a:endParaRPr lang="en-IN" sz="1400" kern="1200" dirty="0">
                        <a:solidFill>
                          <a:schemeClr val="dk1"/>
                        </a:solidFill>
                        <a:effectLst/>
                        <a:latin typeface="+mn-lt"/>
                        <a:ea typeface="+mn-ea"/>
                        <a:cs typeface="+mn-cs"/>
                      </a:endParaRPr>
                    </a:p>
                  </a:txBody>
                  <a:tcPr marL="68580" marR="68580" marT="0" marB="0">
                    <a:solidFill>
                      <a:schemeClr val="bg2">
                        <a:lumMod val="60000"/>
                        <a:lumOff val="40000"/>
                      </a:schemeClr>
                    </a:solidFill>
                  </a:tcPr>
                </a:tc>
                <a:tc>
                  <a:txBody>
                    <a:bodyPr/>
                    <a:lstStyle/>
                    <a:p>
                      <a:pPr marL="347345" indent="-347345">
                        <a:lnSpc>
                          <a:spcPct val="150000"/>
                        </a:lnSpc>
                      </a:pPr>
                      <a:r>
                        <a:rPr lang="en-US" sz="1600" dirty="0">
                          <a:effectLst/>
                        </a:rPr>
                        <a:t>Arduino IDE</a:t>
                      </a:r>
                      <a:endParaRPr lang="en-IN" sz="1400" dirty="0">
                        <a:effectLst/>
                      </a:endParaRPr>
                    </a:p>
                    <a:p>
                      <a:pPr marL="347345" indent="-347345">
                        <a:lnSpc>
                          <a:spcPct val="150000"/>
                        </a:lnSpc>
                      </a:pPr>
                      <a:r>
                        <a:rPr lang="en-US" sz="1600" dirty="0">
                          <a:effectLst/>
                        </a:rPr>
                        <a:t>Thinger.io</a:t>
                      </a:r>
                      <a:endParaRPr lang="en-IN" sz="1400" dirty="0">
                        <a:effectLst/>
                      </a:endParaRPr>
                    </a:p>
                    <a:p>
                      <a:pPr marL="347345" indent="-347345">
                        <a:lnSpc>
                          <a:spcPct val="150000"/>
                        </a:lnSpc>
                      </a:pPr>
                      <a:r>
                        <a:rPr lang="en-US" sz="1600" dirty="0">
                          <a:effectLst/>
                        </a:rPr>
                        <a:t>Visual Studio Code</a:t>
                      </a:r>
                      <a:endParaRPr lang="en-IN" sz="1400" dirty="0">
                        <a:effectLst/>
                      </a:endParaRPr>
                    </a:p>
                    <a:p>
                      <a:pPr marL="347345" indent="-347345">
                        <a:lnSpc>
                          <a:spcPct val="150000"/>
                        </a:lnSpc>
                      </a:pPr>
                      <a:r>
                        <a:rPr lang="en-US" sz="1600" dirty="0" err="1">
                          <a:effectLst/>
                        </a:rPr>
                        <a:t>Jupyter</a:t>
                      </a:r>
                      <a:r>
                        <a:rPr lang="en-US" sz="1600" dirty="0">
                          <a:effectLst/>
                        </a:rPr>
                        <a:t> Notebook(anaconda)</a:t>
                      </a:r>
                      <a:endParaRPr lang="en-IN" sz="1400" dirty="0">
                        <a:effectLst/>
                      </a:endParaRPr>
                    </a:p>
                    <a:p>
                      <a:r>
                        <a:rPr lang="en-US" sz="1800" dirty="0">
                          <a:effectLst/>
                        </a:rPr>
                        <a:t>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60000"/>
                        <a:lumOff val="40000"/>
                      </a:schemeClr>
                    </a:solidFill>
                  </a:tcPr>
                </a:tc>
                <a:extLst>
                  <a:ext uri="{0D108BD9-81ED-4DB2-BD59-A6C34878D82A}">
                    <a16:rowId xmlns:a16="http://schemas.microsoft.com/office/drawing/2014/main" val="3661769117"/>
                  </a:ext>
                </a:extLst>
              </a:tr>
            </a:tbl>
          </a:graphicData>
        </a:graphic>
      </p:graphicFrame>
      <p:sp>
        <p:nvSpPr>
          <p:cNvPr id="7" name="Rectangle 1">
            <a:extLst>
              <a:ext uri="{FF2B5EF4-FFF2-40B4-BE49-F238E27FC236}">
                <a16:creationId xmlns:a16="http://schemas.microsoft.com/office/drawing/2014/main" id="{7C483C3A-335B-49C9-8F6A-3E6D532CA5AE}"/>
              </a:ext>
            </a:extLst>
          </p:cNvPr>
          <p:cNvSpPr>
            <a:spLocks noChangeArrowheads="1"/>
          </p:cNvSpPr>
          <p:nvPr/>
        </p:nvSpPr>
        <p:spPr bwMode="auto">
          <a:xfrm>
            <a:off x="-2116180" y="2621274"/>
            <a:ext cx="16069354" cy="55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027" name="Picture 3" descr="MQ-7, Carbon Monoxide Gas Sensor, MQ7 Gas Sensor, MQ9 Gas Sensor, कार्बन  मोनोऑक्साइड सेंसर, कार्बन मोनोऑक्साइड संवेदक - Micron, Mumbai | ID:  12393012033">
            <a:extLst>
              <a:ext uri="{FF2B5EF4-FFF2-40B4-BE49-F238E27FC236}">
                <a16:creationId xmlns:a16="http://schemas.microsoft.com/office/drawing/2014/main" id="{6B1147CC-9126-4692-806F-B9028B419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524" y="4809843"/>
            <a:ext cx="1490386" cy="149038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ht11 Sensor at Rs 150/piece | Humidity Sensors | ID: 22352423348">
            <a:extLst>
              <a:ext uri="{FF2B5EF4-FFF2-40B4-BE49-F238E27FC236}">
                <a16:creationId xmlns:a16="http://schemas.microsoft.com/office/drawing/2014/main" id="{490664E7-45F4-4A6E-AE99-A639F357C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183" y="4809842"/>
            <a:ext cx="1490386" cy="149038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Thinger.io - Cloud Console">
            <a:extLst>
              <a:ext uri="{FF2B5EF4-FFF2-40B4-BE49-F238E27FC236}">
                <a16:creationId xmlns:a16="http://schemas.microsoft.com/office/drawing/2014/main" id="{11A333AA-9369-48A8-9608-51E17743B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0440" y="1617786"/>
            <a:ext cx="2540788" cy="77635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Visual Studio Code - Wikipedia">
            <a:extLst>
              <a:ext uri="{FF2B5EF4-FFF2-40B4-BE49-F238E27FC236}">
                <a16:creationId xmlns:a16="http://schemas.microsoft.com/office/drawing/2014/main" id="{2875AC3F-FB10-49BC-9B30-A44405D284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671" y="2998089"/>
            <a:ext cx="10763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Getting Started with Arduino IDE - STEMpedia">
            <a:extLst>
              <a:ext uri="{FF2B5EF4-FFF2-40B4-BE49-F238E27FC236}">
                <a16:creationId xmlns:a16="http://schemas.microsoft.com/office/drawing/2014/main" id="{B5DA3820-AC36-40E6-AF3F-F9F09A8911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8235" y="4734356"/>
            <a:ext cx="1833979" cy="152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2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9AFF-914C-4BC5-9C26-775C65396767}"/>
              </a:ext>
            </a:extLst>
          </p:cNvPr>
          <p:cNvSpPr>
            <a:spLocks noGrp="1"/>
          </p:cNvSpPr>
          <p:nvPr>
            <p:ph type="title"/>
          </p:nvPr>
        </p:nvSpPr>
        <p:spPr>
          <a:xfrm>
            <a:off x="615190" y="170387"/>
            <a:ext cx="8596668" cy="562252"/>
          </a:xfrm>
        </p:spPr>
        <p:txBody>
          <a:bodyPr>
            <a:normAutofit fontScale="90000"/>
          </a:bodyPr>
          <a:lstStyle/>
          <a:p>
            <a:r>
              <a:rPr lang="en-IN" dirty="0"/>
              <a:t>CIRCUIT DIAGRAM</a:t>
            </a:r>
          </a:p>
        </p:txBody>
      </p:sp>
      <p:sp>
        <p:nvSpPr>
          <p:cNvPr id="4" name="Slide Number Placeholder 3">
            <a:extLst>
              <a:ext uri="{FF2B5EF4-FFF2-40B4-BE49-F238E27FC236}">
                <a16:creationId xmlns:a16="http://schemas.microsoft.com/office/drawing/2014/main" id="{AAA54B94-10F1-405F-93E5-8CEE0FB0FDF6}"/>
              </a:ext>
            </a:extLst>
          </p:cNvPr>
          <p:cNvSpPr>
            <a:spLocks noGrp="1"/>
          </p:cNvSpPr>
          <p:nvPr>
            <p:ph type="sldNum" sz="quarter" idx="12"/>
          </p:nvPr>
        </p:nvSpPr>
        <p:spPr/>
        <p:txBody>
          <a:bodyPr/>
          <a:lstStyle/>
          <a:p>
            <a:fld id="{FC890C3D-6A29-4512-9A74-3ED1CA07AAB9}" type="slidenum">
              <a:rPr lang="en-IN" smtClean="0"/>
              <a:t>6</a:t>
            </a:fld>
            <a:endParaRPr lang="en-IN"/>
          </a:p>
        </p:txBody>
      </p:sp>
      <p:pic>
        <p:nvPicPr>
          <p:cNvPr id="7" name="Content Placeholder 6">
            <a:extLst>
              <a:ext uri="{FF2B5EF4-FFF2-40B4-BE49-F238E27FC236}">
                <a16:creationId xmlns:a16="http://schemas.microsoft.com/office/drawing/2014/main" id="{638E88F8-79AD-4966-A9EA-EDF4D992FA6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19150" y="1571625"/>
            <a:ext cx="9820275" cy="4392705"/>
          </a:xfrm>
          <a:prstGeom prst="rect">
            <a:avLst/>
          </a:prstGeom>
        </p:spPr>
      </p:pic>
      <p:sp>
        <p:nvSpPr>
          <p:cNvPr id="8" name="TextBox 7">
            <a:extLst>
              <a:ext uri="{FF2B5EF4-FFF2-40B4-BE49-F238E27FC236}">
                <a16:creationId xmlns:a16="http://schemas.microsoft.com/office/drawing/2014/main" id="{A9A38128-356D-4F94-99F8-21EEF3C2B69B}"/>
              </a:ext>
            </a:extLst>
          </p:cNvPr>
          <p:cNvSpPr txBox="1"/>
          <p:nvPr/>
        </p:nvSpPr>
        <p:spPr>
          <a:xfrm>
            <a:off x="5048250" y="6093682"/>
            <a:ext cx="3990975" cy="369332"/>
          </a:xfrm>
          <a:prstGeom prst="rect">
            <a:avLst/>
          </a:prstGeom>
          <a:noFill/>
        </p:spPr>
        <p:txBody>
          <a:bodyPr wrap="square" rtlCol="0">
            <a:spAutoFit/>
          </a:bodyPr>
          <a:lstStyle/>
          <a:p>
            <a:r>
              <a:rPr lang="en-IN" dirty="0"/>
              <a:t>FIGURE-1</a:t>
            </a:r>
          </a:p>
        </p:txBody>
      </p:sp>
    </p:spTree>
    <p:extLst>
      <p:ext uri="{BB962C8B-B14F-4D97-AF65-F5344CB8AC3E}">
        <p14:creationId xmlns:p14="http://schemas.microsoft.com/office/powerpoint/2010/main" val="1460481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700F-737A-4DFC-A688-70401E48DCF2}"/>
              </a:ext>
            </a:extLst>
          </p:cNvPr>
          <p:cNvSpPr>
            <a:spLocks noGrp="1"/>
          </p:cNvSpPr>
          <p:nvPr>
            <p:ph type="title"/>
          </p:nvPr>
        </p:nvSpPr>
        <p:spPr/>
        <p:txBody>
          <a:bodyPr/>
          <a:lstStyle/>
          <a:p>
            <a:r>
              <a:rPr lang="en-IN" dirty="0"/>
              <a:t>METHODOLOGY(hardware aspect)</a:t>
            </a:r>
          </a:p>
        </p:txBody>
      </p:sp>
      <p:sp>
        <p:nvSpPr>
          <p:cNvPr id="5" name="Content Placeholder 4">
            <a:extLst>
              <a:ext uri="{FF2B5EF4-FFF2-40B4-BE49-F238E27FC236}">
                <a16:creationId xmlns:a16="http://schemas.microsoft.com/office/drawing/2014/main" id="{998C9C96-E073-4085-AB33-574E49751A8B}"/>
              </a:ext>
            </a:extLst>
          </p:cNvPr>
          <p:cNvSpPr>
            <a:spLocks noGrp="1"/>
          </p:cNvSpPr>
          <p:nvPr>
            <p:ph idx="1"/>
          </p:nvPr>
        </p:nvSpPr>
        <p:spPr>
          <a:xfrm>
            <a:off x="677334" y="1677881"/>
            <a:ext cx="8596668" cy="4372360"/>
          </a:xfrm>
        </p:spPr>
        <p:txBody>
          <a:bodyPr>
            <a:normAutofit/>
          </a:bodyPr>
          <a:lstStyle/>
          <a:p>
            <a:r>
              <a:rPr lang="en-IN" dirty="0"/>
              <a:t>Referring to Figure-1,</a:t>
            </a:r>
          </a:p>
          <a:p>
            <a:pPr marL="0" indent="0">
              <a:buNone/>
            </a:pPr>
            <a:r>
              <a:rPr lang="en-IN" dirty="0"/>
              <a:t> Here we supply power to </a:t>
            </a:r>
            <a:r>
              <a:rPr lang="en-IN" dirty="0" err="1"/>
              <a:t>Vcc</a:t>
            </a:r>
            <a:r>
              <a:rPr lang="en-IN" dirty="0"/>
              <a:t> ports in all the sensors through </a:t>
            </a:r>
            <a:r>
              <a:rPr lang="en-IN" dirty="0" err="1"/>
              <a:t>NodeMCU</a:t>
            </a:r>
            <a:r>
              <a:rPr lang="en-IN" dirty="0"/>
              <a:t> and connect GND in the same way. We connect digital pins of DHT11 to digital ports of </a:t>
            </a:r>
            <a:r>
              <a:rPr lang="en-IN" dirty="0" err="1"/>
              <a:t>NodeMCU</a:t>
            </a:r>
            <a:r>
              <a:rPr lang="en-IN" dirty="0"/>
              <a:t>. </a:t>
            </a:r>
          </a:p>
          <a:p>
            <a:pPr marL="0" indent="0">
              <a:buNone/>
            </a:pPr>
            <a:r>
              <a:rPr lang="en-IN" dirty="0"/>
              <a:t>As we have two Analog sensors and one </a:t>
            </a:r>
            <a:r>
              <a:rPr lang="en-IN" dirty="0" err="1"/>
              <a:t>analog</a:t>
            </a:r>
            <a:r>
              <a:rPr lang="en-IN" dirty="0"/>
              <a:t> port in </a:t>
            </a:r>
            <a:r>
              <a:rPr lang="en-IN" dirty="0" err="1"/>
              <a:t>NodeMCU</a:t>
            </a:r>
            <a:r>
              <a:rPr lang="en-IN" dirty="0"/>
              <a:t>, we use 4051 mux to compensate for lack of </a:t>
            </a:r>
            <a:r>
              <a:rPr lang="en-IN" dirty="0" err="1"/>
              <a:t>analog</a:t>
            </a:r>
            <a:r>
              <a:rPr lang="en-IN" dirty="0"/>
              <a:t> ports and connect MQ135 and MQ7 sensor to </a:t>
            </a:r>
            <a:r>
              <a:rPr lang="en-IN" dirty="0" err="1"/>
              <a:t>NodeMCU</a:t>
            </a:r>
            <a:r>
              <a:rPr lang="en-IN" dirty="0"/>
              <a:t> through 4051 mux. To calibrate the sensors for accuracy, we used suitable libraries.</a:t>
            </a:r>
          </a:p>
          <a:p>
            <a:endParaRPr lang="en-IN" dirty="0"/>
          </a:p>
        </p:txBody>
      </p:sp>
      <p:sp>
        <p:nvSpPr>
          <p:cNvPr id="3" name="Slide Number Placeholder 2">
            <a:extLst>
              <a:ext uri="{FF2B5EF4-FFF2-40B4-BE49-F238E27FC236}">
                <a16:creationId xmlns:a16="http://schemas.microsoft.com/office/drawing/2014/main" id="{F4C098B3-435E-4700-97D6-8A29DAABE058}"/>
              </a:ext>
            </a:extLst>
          </p:cNvPr>
          <p:cNvSpPr>
            <a:spLocks noGrp="1"/>
          </p:cNvSpPr>
          <p:nvPr>
            <p:ph type="sldNum" sz="quarter" idx="12"/>
          </p:nvPr>
        </p:nvSpPr>
        <p:spPr/>
        <p:txBody>
          <a:bodyPr/>
          <a:lstStyle/>
          <a:p>
            <a:fld id="{FC890C3D-6A29-4512-9A74-3ED1CA07AAB9}" type="slidenum">
              <a:rPr lang="en-IN" smtClean="0"/>
              <a:t>7</a:t>
            </a:fld>
            <a:endParaRPr lang="en-IN"/>
          </a:p>
        </p:txBody>
      </p:sp>
    </p:spTree>
    <p:extLst>
      <p:ext uri="{BB962C8B-B14F-4D97-AF65-F5344CB8AC3E}">
        <p14:creationId xmlns:p14="http://schemas.microsoft.com/office/powerpoint/2010/main" val="405556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F359-E876-4732-A614-008320B77804}"/>
              </a:ext>
            </a:extLst>
          </p:cNvPr>
          <p:cNvSpPr>
            <a:spLocks noGrp="1"/>
          </p:cNvSpPr>
          <p:nvPr>
            <p:ph type="title"/>
          </p:nvPr>
        </p:nvSpPr>
        <p:spPr>
          <a:xfrm>
            <a:off x="646111" y="452718"/>
            <a:ext cx="9336089" cy="1118907"/>
          </a:xfrm>
        </p:spPr>
        <p:txBody>
          <a:bodyPr/>
          <a:lstStyle/>
          <a:p>
            <a:r>
              <a:rPr lang="en-IN" dirty="0"/>
              <a:t>METHODOLOGY(IOT aspect)</a:t>
            </a:r>
          </a:p>
        </p:txBody>
      </p:sp>
      <p:sp>
        <p:nvSpPr>
          <p:cNvPr id="3" name="Content Placeholder 2">
            <a:extLst>
              <a:ext uri="{FF2B5EF4-FFF2-40B4-BE49-F238E27FC236}">
                <a16:creationId xmlns:a16="http://schemas.microsoft.com/office/drawing/2014/main" id="{FC0C392F-98F5-484D-BA4B-6E8FDD89C6C8}"/>
              </a:ext>
            </a:extLst>
          </p:cNvPr>
          <p:cNvSpPr>
            <a:spLocks noGrp="1"/>
          </p:cNvSpPr>
          <p:nvPr>
            <p:ph idx="1"/>
          </p:nvPr>
        </p:nvSpPr>
        <p:spPr>
          <a:xfrm>
            <a:off x="493712" y="1843368"/>
            <a:ext cx="8946541" cy="4195481"/>
          </a:xfrm>
        </p:spPr>
        <p:txBody>
          <a:bodyPr/>
          <a:lstStyle/>
          <a:p>
            <a:r>
              <a:rPr lang="en-IN" sz="2000" dirty="0"/>
              <a:t>We use Arduino IDE to upload a suitable code into the </a:t>
            </a:r>
            <a:r>
              <a:rPr lang="en-IN" sz="2000" dirty="0" err="1"/>
              <a:t>NodeMCU</a:t>
            </a:r>
            <a:r>
              <a:rPr lang="en-IN" sz="2000" dirty="0"/>
              <a:t> and we configure it with an IOT platform i.e. thinger.io.</a:t>
            </a:r>
          </a:p>
          <a:p>
            <a:r>
              <a:rPr lang="en-IN" dirty="0"/>
              <a:t>Here we send a command to </a:t>
            </a:r>
            <a:r>
              <a:rPr lang="en-IN" dirty="0" err="1"/>
              <a:t>NodeMCU</a:t>
            </a:r>
            <a:r>
              <a:rPr lang="en-IN" dirty="0"/>
              <a:t> to upload the data received from the sensors into thinger.io in Real-Time with a delay of 2 seconds</a:t>
            </a:r>
          </a:p>
          <a:p>
            <a:r>
              <a:rPr lang="en-IN" sz="2000" dirty="0"/>
              <a:t>To store the data we are receiving </a:t>
            </a:r>
            <a:r>
              <a:rPr lang="en-IN" dirty="0"/>
              <a:t>on thinger.io, we use a feature called Data buckets so the information can we stored continuously into an excel sheet.</a:t>
            </a:r>
          </a:p>
          <a:p>
            <a:endParaRPr lang="en-IN" dirty="0"/>
          </a:p>
          <a:p>
            <a:endParaRPr lang="en-IN" sz="2000" dirty="0"/>
          </a:p>
          <a:p>
            <a:endParaRPr lang="en-IN" dirty="0"/>
          </a:p>
        </p:txBody>
      </p:sp>
      <p:sp>
        <p:nvSpPr>
          <p:cNvPr id="4" name="Slide Number Placeholder 3">
            <a:extLst>
              <a:ext uri="{FF2B5EF4-FFF2-40B4-BE49-F238E27FC236}">
                <a16:creationId xmlns:a16="http://schemas.microsoft.com/office/drawing/2014/main" id="{6967FB51-096E-4058-913C-4ACFEEC2E5A1}"/>
              </a:ext>
            </a:extLst>
          </p:cNvPr>
          <p:cNvSpPr>
            <a:spLocks noGrp="1"/>
          </p:cNvSpPr>
          <p:nvPr>
            <p:ph type="sldNum" sz="quarter" idx="12"/>
          </p:nvPr>
        </p:nvSpPr>
        <p:spPr/>
        <p:txBody>
          <a:bodyPr/>
          <a:lstStyle/>
          <a:p>
            <a:fld id="{FC890C3D-6A29-4512-9A74-3ED1CA07AAB9}" type="slidenum">
              <a:rPr lang="en-IN" smtClean="0"/>
              <a:t>8</a:t>
            </a:fld>
            <a:endParaRPr lang="en-IN"/>
          </a:p>
        </p:txBody>
      </p:sp>
    </p:spTree>
    <p:extLst>
      <p:ext uri="{BB962C8B-B14F-4D97-AF65-F5344CB8AC3E}">
        <p14:creationId xmlns:p14="http://schemas.microsoft.com/office/powerpoint/2010/main" val="380028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E206-52B5-48E4-B40D-51540A1D2E75}"/>
              </a:ext>
            </a:extLst>
          </p:cNvPr>
          <p:cNvSpPr>
            <a:spLocks noGrp="1"/>
          </p:cNvSpPr>
          <p:nvPr>
            <p:ph type="title"/>
          </p:nvPr>
        </p:nvSpPr>
        <p:spPr>
          <a:xfrm>
            <a:off x="646111" y="452718"/>
            <a:ext cx="9404723" cy="1033182"/>
          </a:xfrm>
        </p:spPr>
        <p:txBody>
          <a:bodyPr/>
          <a:lstStyle/>
          <a:p>
            <a:r>
              <a:rPr lang="en-IN" dirty="0"/>
              <a:t>METHODOLOGY(Prediction aspect)</a:t>
            </a:r>
          </a:p>
        </p:txBody>
      </p:sp>
      <p:sp>
        <p:nvSpPr>
          <p:cNvPr id="3" name="Content Placeholder 2">
            <a:extLst>
              <a:ext uri="{FF2B5EF4-FFF2-40B4-BE49-F238E27FC236}">
                <a16:creationId xmlns:a16="http://schemas.microsoft.com/office/drawing/2014/main" id="{DADD4B05-6408-4C49-902E-1D020E4DCBC5}"/>
              </a:ext>
            </a:extLst>
          </p:cNvPr>
          <p:cNvSpPr>
            <a:spLocks noGrp="1"/>
          </p:cNvSpPr>
          <p:nvPr>
            <p:ph idx="1"/>
          </p:nvPr>
        </p:nvSpPr>
        <p:spPr>
          <a:xfrm>
            <a:off x="646111" y="1805268"/>
            <a:ext cx="8946541" cy="4195481"/>
          </a:xfrm>
        </p:spPr>
        <p:txBody>
          <a:bodyPr>
            <a:normAutofit fontScale="92500"/>
          </a:bodyPr>
          <a:lstStyle/>
          <a:p>
            <a:r>
              <a:rPr lang="en-IN" sz="2000" dirty="0"/>
              <a:t>Using Data Buckets, we were able to store over 10000 readings of humidity, temperature, MQ135 ppm values and MQ7 ppm values collected in the span of two weeks.</a:t>
            </a:r>
          </a:p>
          <a:p>
            <a:r>
              <a:rPr lang="en-US" sz="2000" dirty="0"/>
              <a:t>With the data gathered, one important feature we wanted to explore is analyzation of data and checking if we can predict the future result if an area is safe or not, based on Real-Time data supplied. </a:t>
            </a:r>
          </a:p>
          <a:p>
            <a:r>
              <a:rPr lang="en-US" sz="2000" dirty="0"/>
              <a:t>For this we worked on Machine Learning algorithms such as Linear Regression, Random Forest Regressor, Logarithmic Regression, confusion matrix</a:t>
            </a:r>
          </a:p>
          <a:p>
            <a:r>
              <a:rPr lang="en-US" sz="2000" dirty="0"/>
              <a:t>and Deep Learning algorithms like Artificial Neural networks to achieve it. We have found that deep learning ended up giving more accurate and elaborate results compared to machine learning</a:t>
            </a:r>
            <a:endParaRPr lang="en-IN" sz="2000" dirty="0"/>
          </a:p>
          <a:p>
            <a:endParaRPr lang="en-IN" dirty="0"/>
          </a:p>
        </p:txBody>
      </p:sp>
      <p:sp>
        <p:nvSpPr>
          <p:cNvPr id="4" name="Slide Number Placeholder 3">
            <a:extLst>
              <a:ext uri="{FF2B5EF4-FFF2-40B4-BE49-F238E27FC236}">
                <a16:creationId xmlns:a16="http://schemas.microsoft.com/office/drawing/2014/main" id="{D5DAF3D4-E0D6-429C-9210-D0274F7E8D81}"/>
              </a:ext>
            </a:extLst>
          </p:cNvPr>
          <p:cNvSpPr>
            <a:spLocks noGrp="1"/>
          </p:cNvSpPr>
          <p:nvPr>
            <p:ph type="sldNum" sz="quarter" idx="12"/>
          </p:nvPr>
        </p:nvSpPr>
        <p:spPr/>
        <p:txBody>
          <a:bodyPr/>
          <a:lstStyle/>
          <a:p>
            <a:fld id="{FC890C3D-6A29-4512-9A74-3ED1CA07AAB9}" type="slidenum">
              <a:rPr lang="en-IN" smtClean="0"/>
              <a:t>9</a:t>
            </a:fld>
            <a:endParaRPr lang="en-IN"/>
          </a:p>
        </p:txBody>
      </p:sp>
    </p:spTree>
    <p:extLst>
      <p:ext uri="{BB962C8B-B14F-4D97-AF65-F5344CB8AC3E}">
        <p14:creationId xmlns:p14="http://schemas.microsoft.com/office/powerpoint/2010/main" val="29619339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2470</TotalTime>
  <Words>2638</Words>
  <Application>Microsoft Office PowerPoint</Application>
  <PresentationFormat>Widescreen</PresentationFormat>
  <Paragraphs>215</Paragraphs>
  <Slides>24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Century Gothic</vt:lpstr>
      <vt:lpstr>Times New Roman</vt:lpstr>
      <vt:lpstr>Trebuchet MS</vt:lpstr>
      <vt:lpstr>Wingdings</vt:lpstr>
      <vt:lpstr>Wingdings 3</vt:lpstr>
      <vt:lpstr>Ion</vt:lpstr>
      <vt:lpstr>PowerPoint Presentation</vt:lpstr>
      <vt:lpstr>PowerPoint Presentation</vt:lpstr>
      <vt:lpstr>Literature Survey</vt:lpstr>
      <vt:lpstr>MOTIVATION AND OBJECTIVE</vt:lpstr>
      <vt:lpstr>HARDWARE/SOFTWARE DETAILS</vt:lpstr>
      <vt:lpstr>CIRCUIT DIAGRAM</vt:lpstr>
      <vt:lpstr>METHODOLOGY(hardware aspect)</vt:lpstr>
      <vt:lpstr>METHODOLOGY(IOT aspect)</vt:lpstr>
      <vt:lpstr>METHODOLOGY(Prediction aspect)</vt:lpstr>
      <vt:lpstr>METHODOLOGY(End-user experience aspect)</vt:lpstr>
      <vt:lpstr>PROBLEMS FACED AND HOW WE FIXED THEM</vt:lpstr>
      <vt:lpstr>PROBLEMS FACED AND HOW WE FIXED THEM</vt:lpstr>
      <vt:lpstr>COST ANALYSIS</vt:lpstr>
      <vt:lpstr>FLOWCHART</vt:lpstr>
      <vt:lpstr>RESULTS(functioning of sensors)</vt:lpstr>
      <vt:lpstr>RESULTS(IOT data receiving and storing)</vt:lpstr>
      <vt:lpstr>RESULTS(graphical analysis of sensor data)</vt:lpstr>
      <vt:lpstr>RESULTS(Prediction Algorithm)</vt:lpstr>
      <vt:lpstr>RESULTS(Website)</vt:lpstr>
      <vt:lpstr>When clicked on the link, Real-Time data is shown </vt:lpstr>
      <vt:lpstr>TIMELINE</vt:lpstr>
      <vt:lpstr>CONCLUSION</vt:lpstr>
      <vt:lpstr>REFERENCES</vt:lpstr>
      <vt:lpstr>INTERNATION JOURNAL ACCEPTANCE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Rutwik Mekala</dc:creator>
  <cp:lastModifiedBy>Rutwik Mekala</cp:lastModifiedBy>
  <cp:revision>72</cp:revision>
  <dcterms:created xsi:type="dcterms:W3CDTF">2021-03-19T15:32:11Z</dcterms:created>
  <dcterms:modified xsi:type="dcterms:W3CDTF">2021-06-05T09:18:22Z</dcterms:modified>
</cp:coreProperties>
</file>